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99" r:id="rId3"/>
    <p:sldId id="300" r:id="rId4"/>
    <p:sldId id="301" r:id="rId5"/>
    <p:sldId id="302" r:id="rId6"/>
    <p:sldId id="261" r:id="rId7"/>
    <p:sldId id="303" r:id="rId8"/>
    <p:sldId id="304" r:id="rId9"/>
    <p:sldId id="264" r:id="rId10"/>
    <p:sldId id="265" r:id="rId11"/>
    <p:sldId id="305" r:id="rId12"/>
    <p:sldId id="306" r:id="rId13"/>
    <p:sldId id="307" r:id="rId14"/>
    <p:sldId id="308" r:id="rId15"/>
    <p:sldId id="309" r:id="rId16"/>
    <p:sldId id="310" r:id="rId17"/>
    <p:sldId id="272" r:id="rId18"/>
    <p:sldId id="273" r:id="rId19"/>
    <p:sldId id="274" r:id="rId20"/>
    <p:sldId id="275" r:id="rId21"/>
    <p:sldId id="311" r:id="rId22"/>
    <p:sldId id="312" r:id="rId23"/>
    <p:sldId id="313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2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65A96-A03D-CB4B-BE73-717232BE1E74}" type="datetimeFigureOut">
              <a:rPr lang="en-US" smtClean="0"/>
              <a:t>11/18/20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CEEE6-D62E-534B-84C2-649B917A4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76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00D3-ECE5-8A41-9142-AD19418EE67A}" type="datetime1">
              <a:rPr lang="en-US" smtClean="0"/>
              <a:t>11/18/20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99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4CAB-59FA-A749-B66C-68F4E466BFE5}" type="datetime1">
              <a:rPr lang="en-US" smtClean="0"/>
              <a:t>11/18/20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0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DAD0-7AC9-F442-9D0A-7861AD66F36F}" type="datetime1">
              <a:rPr lang="en-US" smtClean="0"/>
              <a:t>11/18/20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0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0DD0-CCBF-3542-8436-2542390C1D5F}" type="datetime1">
              <a:rPr lang="en-US" smtClean="0"/>
              <a:t>11/18/20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2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1FDA-6730-EF4E-A040-20AB3A8022F9}" type="datetime1">
              <a:rPr lang="en-US" smtClean="0"/>
              <a:t>11/18/20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0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A531-ECAD-AF4B-BE53-20EDA6F419C4}" type="datetime1">
              <a:rPr lang="en-US" smtClean="0"/>
              <a:t>11/18/20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668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0ADE-7A82-D146-9E95-65B8476C1356}" type="datetime1">
              <a:rPr lang="en-US" smtClean="0"/>
              <a:t>11/18/20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5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0612-65A6-3344-BB46-B5E65BB21A38}" type="datetime1">
              <a:rPr lang="en-US" smtClean="0"/>
              <a:t>11/18/20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5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067E-CA40-E849-837F-8EC2D09FBDD6}" type="datetime1">
              <a:rPr lang="en-US" smtClean="0"/>
              <a:t>11/18/20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61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1DE6-6F48-9C40-B0BD-59CBCF98602E}" type="datetime1">
              <a:rPr lang="en-US" smtClean="0"/>
              <a:t>11/18/20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39719-025F-4248-8BD9-84BCBB08A784}" type="datetime1">
              <a:rPr lang="en-US" smtClean="0"/>
              <a:t>11/18/20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22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8389E-5B72-E547-ABE6-F5EA664B847B}" type="datetime1">
              <a:rPr lang="en-US" smtClean="0"/>
              <a:t>11/18/20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28222-7734-C843-81E5-089B27C55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1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3.png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4.pn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9.png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20.png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4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20.png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png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6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2221" y="1122363"/>
            <a:ext cx="10165405" cy="2387600"/>
          </a:xfrm>
        </p:spPr>
        <p:txBody>
          <a:bodyPr/>
          <a:lstStyle/>
          <a:p>
            <a:r>
              <a:rPr lang="en-US" dirty="0"/>
              <a:t>CS246: Latent </a:t>
            </a:r>
            <a:r>
              <a:rPr lang="en-US" dirty="0" err="1"/>
              <a:t>Dirichlet</a:t>
            </a:r>
            <a:r>
              <a:rPr lang="en-US" dirty="0"/>
              <a:t>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Junghoo “John” Cho</a:t>
            </a:r>
          </a:p>
          <a:p>
            <a:r>
              <a:rPr lang="en-US" dirty="0"/>
              <a:t>UCLA</a:t>
            </a:r>
          </a:p>
        </p:txBody>
      </p:sp>
    </p:spTree>
    <p:extLst>
      <p:ext uri="{BB962C8B-B14F-4D97-AF65-F5344CB8AC3E}">
        <p14:creationId xmlns:p14="http://schemas.microsoft.com/office/powerpoint/2010/main" val="1702751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Generative Model vs Inference (2)</a:t>
            </a:r>
          </a:p>
        </p:txBody>
      </p:sp>
      <p:grpSp>
        <p:nvGrpSpPr>
          <p:cNvPr id="24578" name="Group 9"/>
          <p:cNvGrpSpPr>
            <a:grpSpLocks/>
          </p:cNvGrpSpPr>
          <p:nvPr/>
        </p:nvGrpSpPr>
        <p:grpSpPr bwMode="auto">
          <a:xfrm>
            <a:off x="2133600" y="1981200"/>
            <a:ext cx="1828800" cy="4876800"/>
            <a:chOff x="4572000" y="1981200"/>
            <a:chExt cx="1828800" cy="4876800"/>
          </a:xfrm>
        </p:grpSpPr>
        <p:sp>
          <p:nvSpPr>
            <p:cNvPr id="24606" name="TextBox 5"/>
            <p:cNvSpPr txBox="1">
              <a:spLocks noChangeArrowheads="1"/>
            </p:cNvSpPr>
            <p:nvPr/>
          </p:nvSpPr>
          <p:spPr bwMode="auto">
            <a:xfrm>
              <a:off x="4572000" y="3962400"/>
              <a:ext cx="10633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latin typeface="Arial" charset="0"/>
                </a:rPr>
                <a:t>Topic 1</a:t>
              </a:r>
            </a:p>
          </p:txBody>
        </p:sp>
        <p:sp>
          <p:nvSpPr>
            <p:cNvPr id="24607" name="TextBox 6"/>
            <p:cNvSpPr txBox="1">
              <a:spLocks noChangeArrowheads="1"/>
            </p:cNvSpPr>
            <p:nvPr/>
          </p:nvSpPr>
          <p:spPr bwMode="auto">
            <a:xfrm>
              <a:off x="4648200" y="6457890"/>
              <a:ext cx="10633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latin typeface="Arial" charset="0"/>
                </a:rPr>
                <a:t>Topic 2</a:t>
              </a:r>
            </a:p>
          </p:txBody>
        </p:sp>
        <p:sp>
          <p:nvSpPr>
            <p:cNvPr id="8" name="Flowchart: Magnetic Disk 7"/>
            <p:cNvSpPr/>
            <p:nvPr/>
          </p:nvSpPr>
          <p:spPr>
            <a:xfrm>
              <a:off x="4724400" y="4419600"/>
              <a:ext cx="1676400" cy="2057400"/>
            </a:xfrm>
            <a:prstGeom prst="flowChartMagneticDisk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9" name="Flowchart: Magnetic Disk 8"/>
            <p:cNvSpPr/>
            <p:nvPr/>
          </p:nvSpPr>
          <p:spPr>
            <a:xfrm>
              <a:off x="4724400" y="1981200"/>
              <a:ext cx="1676400" cy="2057400"/>
            </a:xfrm>
            <a:prstGeom prst="flowChartMagneticDisk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24579" name="Group 51"/>
          <p:cNvGrpSpPr>
            <a:grpSpLocks/>
          </p:cNvGrpSpPr>
          <p:nvPr/>
        </p:nvGrpSpPr>
        <p:grpSpPr bwMode="auto">
          <a:xfrm>
            <a:off x="2514600" y="2667001"/>
            <a:ext cx="1371600" cy="1223963"/>
            <a:chOff x="762000" y="2667000"/>
            <a:chExt cx="1241734" cy="1223665"/>
          </a:xfrm>
        </p:grpSpPr>
        <p:sp>
          <p:nvSpPr>
            <p:cNvPr id="11" name="TextBox 10"/>
            <p:cNvSpPr txBox="1"/>
            <p:nvPr/>
          </p:nvSpPr>
          <p:spPr>
            <a:xfrm>
              <a:off x="1524000" y="3429000"/>
              <a:ext cx="327334" cy="461665"/>
            </a:xfrm>
            <a:prstGeom prst="rect">
              <a:avLst/>
            </a:prstGeom>
            <a:noFill/>
            <a:scene3d>
              <a:camera prst="orthographicFront">
                <a:rot lat="0" lon="0" rev="2040000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400" dirty="0">
                  <a:latin typeface="Arial" pitchFamily="34" charset="0"/>
                  <a:cs typeface="Arial" pitchFamily="34" charset="0"/>
                </a:rPr>
                <a:t>?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676400" y="2667000"/>
              <a:ext cx="327334" cy="461665"/>
            </a:xfrm>
            <a:prstGeom prst="rect">
              <a:avLst/>
            </a:prstGeom>
            <a:noFill/>
            <a:scene3d>
              <a:camera prst="orthographicFront">
                <a:rot lat="0" lon="0" rev="2100000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400" dirty="0">
                  <a:latin typeface="Arial" pitchFamily="34" charset="0"/>
                  <a:cs typeface="Arial" pitchFamily="34" charset="0"/>
                </a:rPr>
                <a:t>?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62000" y="2971800"/>
              <a:ext cx="327334" cy="461665"/>
            </a:xfrm>
            <a:prstGeom prst="rect">
              <a:avLst/>
            </a:prstGeom>
            <a:noFill/>
            <a:scene3d>
              <a:camera prst="orthographicFront">
                <a:rot lat="0" lon="0" rev="60000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400" dirty="0">
                  <a:latin typeface="Arial" pitchFamily="34" charset="0"/>
                  <a:cs typeface="Arial" pitchFamily="34" charset="0"/>
                </a:rPr>
                <a:t>?</a:t>
              </a:r>
            </a:p>
          </p:txBody>
        </p:sp>
      </p:grpSp>
      <p:grpSp>
        <p:nvGrpSpPr>
          <p:cNvPr id="24580" name="Group 52"/>
          <p:cNvGrpSpPr>
            <a:grpSpLocks/>
          </p:cNvGrpSpPr>
          <p:nvPr/>
        </p:nvGrpSpPr>
        <p:grpSpPr bwMode="auto">
          <a:xfrm>
            <a:off x="2362201" y="5029201"/>
            <a:ext cx="1395060" cy="1300057"/>
            <a:chOff x="838200" y="5029200"/>
            <a:chExt cx="716282" cy="1299759"/>
          </a:xfrm>
        </p:grpSpPr>
        <p:sp>
          <p:nvSpPr>
            <p:cNvPr id="14" name="TextBox 13"/>
            <p:cNvSpPr txBox="1"/>
            <p:nvPr/>
          </p:nvSpPr>
          <p:spPr>
            <a:xfrm>
              <a:off x="838200" y="5029200"/>
              <a:ext cx="182882" cy="461559"/>
            </a:xfrm>
            <a:prstGeom prst="rect">
              <a:avLst/>
            </a:prstGeom>
            <a:noFill/>
            <a:scene3d>
              <a:camera prst="orthographicFront">
                <a:rot lat="0" lon="0" rev="2040000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400" dirty="0">
                  <a:latin typeface="Arial" pitchFamily="34" charset="0"/>
                  <a:cs typeface="Arial" pitchFamily="34" charset="0"/>
                </a:rPr>
                <a:t>?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71600" y="5334000"/>
              <a:ext cx="182882" cy="461559"/>
            </a:xfrm>
            <a:prstGeom prst="rect">
              <a:avLst/>
            </a:prstGeom>
            <a:noFill/>
            <a:scene3d>
              <a:camera prst="orthographicFront">
                <a:rot lat="0" lon="0" rev="30000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400" dirty="0">
                  <a:latin typeface="Arial" pitchFamily="34" charset="0"/>
                  <a:cs typeface="Arial" pitchFamily="34" charset="0"/>
                </a:rPr>
                <a:t>?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90600" y="5867400"/>
              <a:ext cx="182882" cy="461559"/>
            </a:xfrm>
            <a:prstGeom prst="rect">
              <a:avLst/>
            </a:prstGeom>
            <a:noFill/>
            <a:scene3d>
              <a:camera prst="orthographicFront">
                <a:rot lat="0" lon="0" rev="180000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400" dirty="0">
                  <a:latin typeface="Arial" pitchFamily="34" charset="0"/>
                  <a:cs typeface="Arial" pitchFamily="34" charset="0"/>
                </a:rPr>
                <a:t>?</a:t>
              </a:r>
            </a:p>
          </p:txBody>
        </p:sp>
      </p:grpSp>
      <p:sp>
        <p:nvSpPr>
          <p:cNvPr id="24581" name="TextBox 16"/>
          <p:cNvSpPr txBox="1">
            <a:spLocks noChangeArrowheads="1"/>
          </p:cNvSpPr>
          <p:nvPr/>
        </p:nvSpPr>
        <p:spPr bwMode="auto">
          <a:xfrm>
            <a:off x="6096000" y="2667001"/>
            <a:ext cx="1398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Arial" charset="0"/>
              </a:rPr>
              <a:t>DOC 1</a:t>
            </a:r>
          </a:p>
        </p:txBody>
      </p:sp>
      <p:sp>
        <p:nvSpPr>
          <p:cNvPr id="24582" name="TextBox 18"/>
          <p:cNvSpPr txBox="1">
            <a:spLocks noChangeArrowheads="1"/>
          </p:cNvSpPr>
          <p:nvPr/>
        </p:nvSpPr>
        <p:spPr bwMode="auto">
          <a:xfrm>
            <a:off x="6172200" y="4267201"/>
            <a:ext cx="1398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Arial" charset="0"/>
              </a:rPr>
              <a:t>DOC 2</a:t>
            </a:r>
          </a:p>
        </p:txBody>
      </p:sp>
      <p:sp>
        <p:nvSpPr>
          <p:cNvPr id="24583" name="TextBox 20"/>
          <p:cNvSpPr txBox="1">
            <a:spLocks noChangeArrowheads="1"/>
          </p:cNvSpPr>
          <p:nvPr/>
        </p:nvSpPr>
        <p:spPr bwMode="auto">
          <a:xfrm>
            <a:off x="6172200" y="5715001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Arial" charset="0"/>
              </a:rPr>
              <a:t>DOC 3</a:t>
            </a:r>
          </a:p>
        </p:txBody>
      </p:sp>
      <p:grpSp>
        <p:nvGrpSpPr>
          <p:cNvPr id="24584" name="Group 53"/>
          <p:cNvGrpSpPr>
            <a:grpSpLocks/>
          </p:cNvGrpSpPr>
          <p:nvPr/>
        </p:nvGrpSpPr>
        <p:grpSpPr bwMode="auto">
          <a:xfrm>
            <a:off x="3962400" y="2514600"/>
            <a:ext cx="2133600" cy="609600"/>
            <a:chOff x="2438400" y="2514600"/>
            <a:chExt cx="2133600" cy="609600"/>
          </a:xfrm>
        </p:grpSpPr>
        <p:cxnSp>
          <p:nvCxnSpPr>
            <p:cNvPr id="23" name="Straight Arrow Connector 22"/>
            <p:cNvCxnSpPr/>
            <p:nvPr/>
          </p:nvCxnSpPr>
          <p:spPr>
            <a:xfrm flipV="1">
              <a:off x="2438400" y="2895600"/>
              <a:ext cx="2133600" cy="228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99" name="TextBox 32"/>
            <p:cNvSpPr txBox="1">
              <a:spLocks noChangeArrowheads="1"/>
            </p:cNvSpPr>
            <p:nvPr/>
          </p:nvSpPr>
          <p:spPr bwMode="auto">
            <a:xfrm>
              <a:off x="3276600" y="2514600"/>
              <a:ext cx="40427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>
                  <a:latin typeface="Arial" charset="0"/>
                </a:rPr>
                <a:t>?</a:t>
              </a:r>
            </a:p>
          </p:txBody>
        </p:sp>
      </p:grpSp>
      <p:grpSp>
        <p:nvGrpSpPr>
          <p:cNvPr id="24585" name="Group 44"/>
          <p:cNvGrpSpPr>
            <a:grpSpLocks/>
          </p:cNvGrpSpPr>
          <p:nvPr/>
        </p:nvGrpSpPr>
        <p:grpSpPr bwMode="auto">
          <a:xfrm>
            <a:off x="3962400" y="5486398"/>
            <a:ext cx="2209800" cy="523220"/>
            <a:chOff x="2438400" y="5181600"/>
            <a:chExt cx="2209800" cy="522566"/>
          </a:xfrm>
        </p:grpSpPr>
        <p:cxnSp>
          <p:nvCxnSpPr>
            <p:cNvPr id="31" name="Straight Arrow Connector 30"/>
            <p:cNvCxnSpPr>
              <a:endCxn id="24583" idx="1"/>
            </p:cNvCxnSpPr>
            <p:nvPr/>
          </p:nvCxnSpPr>
          <p:spPr>
            <a:xfrm>
              <a:off x="2438400" y="5562124"/>
              <a:ext cx="2209800" cy="10940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97" name="TextBox 33"/>
            <p:cNvSpPr txBox="1">
              <a:spLocks noChangeArrowheads="1"/>
            </p:cNvSpPr>
            <p:nvPr/>
          </p:nvSpPr>
          <p:spPr bwMode="auto">
            <a:xfrm>
              <a:off x="3352800" y="5181600"/>
              <a:ext cx="404278" cy="522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>
                  <a:latin typeface="Arial" charset="0"/>
                </a:rPr>
                <a:t>?</a:t>
              </a:r>
            </a:p>
          </p:txBody>
        </p:sp>
      </p:grpSp>
      <p:grpSp>
        <p:nvGrpSpPr>
          <p:cNvPr id="24586" name="Group 45"/>
          <p:cNvGrpSpPr>
            <a:grpSpLocks/>
          </p:cNvGrpSpPr>
          <p:nvPr/>
        </p:nvGrpSpPr>
        <p:grpSpPr bwMode="auto">
          <a:xfrm>
            <a:off x="3962400" y="3429000"/>
            <a:ext cx="2209800" cy="2362200"/>
            <a:chOff x="2438400" y="3124200"/>
            <a:chExt cx="2209800" cy="2362200"/>
          </a:xfrm>
        </p:grpSpPr>
        <p:grpSp>
          <p:nvGrpSpPr>
            <p:cNvPr id="24590" name="Group 43"/>
            <p:cNvGrpSpPr>
              <a:grpSpLocks/>
            </p:cNvGrpSpPr>
            <p:nvPr/>
          </p:nvGrpSpPr>
          <p:grpSpPr bwMode="auto">
            <a:xfrm>
              <a:off x="2438400" y="4224338"/>
              <a:ext cx="2209800" cy="1262062"/>
              <a:chOff x="2438400" y="4224338"/>
              <a:chExt cx="2209800" cy="1262062"/>
            </a:xfrm>
          </p:grpSpPr>
          <p:cxnSp>
            <p:nvCxnSpPr>
              <p:cNvPr id="26" name="Straight Arrow Connector 25"/>
              <p:cNvCxnSpPr>
                <a:endCxn id="24582" idx="1"/>
              </p:cNvCxnSpPr>
              <p:nvPr/>
            </p:nvCxnSpPr>
            <p:spPr>
              <a:xfrm flipV="1">
                <a:off x="2438400" y="4224338"/>
                <a:ext cx="2209800" cy="126206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595" name="TextBox 34"/>
              <p:cNvSpPr txBox="1">
                <a:spLocks noChangeArrowheads="1"/>
              </p:cNvSpPr>
              <p:nvPr/>
            </p:nvSpPr>
            <p:spPr bwMode="auto">
              <a:xfrm>
                <a:off x="3352800" y="4267200"/>
                <a:ext cx="40427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charset="2"/>
                  <a:buChar char=""/>
                  <a:defRPr sz="2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charset="2"/>
                  <a:buChar char=""/>
                  <a:defRPr sz="2300">
                    <a:solidFill>
                      <a:schemeClr val="tx2"/>
                    </a:solidFill>
                    <a:latin typeface="Gill Sans MT" charset="0"/>
                    <a:ea typeface="ＭＳ Ｐゴシック" charset="-128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charset="2"/>
                  <a:buChar char="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charset="2"/>
                  <a:buChar char=""/>
                  <a:defRPr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800" b="1">
                    <a:latin typeface="Arial" charset="0"/>
                  </a:rPr>
                  <a:t>?</a:t>
                </a:r>
              </a:p>
            </p:txBody>
          </p:sp>
        </p:grpSp>
        <p:grpSp>
          <p:nvGrpSpPr>
            <p:cNvPr id="24591" name="Group 42"/>
            <p:cNvGrpSpPr>
              <a:grpSpLocks/>
            </p:cNvGrpSpPr>
            <p:nvPr/>
          </p:nvGrpSpPr>
          <p:grpSpPr bwMode="auto">
            <a:xfrm>
              <a:off x="2438400" y="3124200"/>
              <a:ext cx="2209800" cy="1100138"/>
              <a:chOff x="2438400" y="3124200"/>
              <a:chExt cx="2209800" cy="1100138"/>
            </a:xfrm>
          </p:grpSpPr>
          <p:cxnSp>
            <p:nvCxnSpPr>
              <p:cNvPr id="24" name="Straight Arrow Connector 23"/>
              <p:cNvCxnSpPr>
                <a:endCxn id="24582" idx="1"/>
              </p:cNvCxnSpPr>
              <p:nvPr/>
            </p:nvCxnSpPr>
            <p:spPr>
              <a:xfrm>
                <a:off x="2438400" y="3124200"/>
                <a:ext cx="2209800" cy="110013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593" name="TextBox 35"/>
              <p:cNvSpPr txBox="1">
                <a:spLocks noChangeArrowheads="1"/>
              </p:cNvSpPr>
              <p:nvPr/>
            </p:nvSpPr>
            <p:spPr bwMode="auto">
              <a:xfrm>
                <a:off x="3352800" y="3276600"/>
                <a:ext cx="40427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charset="2"/>
                  <a:buChar char=""/>
                  <a:defRPr sz="2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charset="2"/>
                  <a:buChar char=""/>
                  <a:defRPr sz="2300">
                    <a:solidFill>
                      <a:schemeClr val="tx2"/>
                    </a:solidFill>
                    <a:latin typeface="Gill Sans MT" charset="0"/>
                    <a:ea typeface="ＭＳ Ｐゴシック" charset="-128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charset="2"/>
                  <a:buChar char="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charset="2"/>
                  <a:buChar char=""/>
                  <a:defRPr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800" b="1">
                    <a:latin typeface="Arial" charset="0"/>
                  </a:rPr>
                  <a:t>?</a:t>
                </a:r>
              </a:p>
            </p:txBody>
          </p:sp>
        </p:grpSp>
      </p:grpSp>
      <p:sp>
        <p:nvSpPr>
          <p:cNvPr id="24587" name="TextBox 48"/>
          <p:cNvSpPr txBox="1">
            <a:spLocks noChangeArrowheads="1"/>
          </p:cNvSpPr>
          <p:nvPr/>
        </p:nvSpPr>
        <p:spPr bwMode="auto">
          <a:xfrm>
            <a:off x="7467601" y="2514601"/>
            <a:ext cx="3073277" cy="954107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charset="0"/>
              </a:rPr>
              <a:t>money</a:t>
            </a:r>
            <a:r>
              <a:rPr lang="en-US" altLang="en-US" sz="3200" baseline="30000">
                <a:latin typeface="Arial" charset="0"/>
              </a:rPr>
              <a:t>?</a:t>
            </a:r>
            <a:r>
              <a:rPr lang="en-US" altLang="en-US" sz="2400">
                <a:latin typeface="Arial" charset="0"/>
              </a:rPr>
              <a:t> bank</a:t>
            </a:r>
            <a:r>
              <a:rPr lang="en-US" altLang="en-US" sz="3200" baseline="30000">
                <a:latin typeface="Arial" charset="0"/>
              </a:rPr>
              <a:t>?</a:t>
            </a:r>
            <a:r>
              <a:rPr lang="en-US" altLang="en-US" sz="2400">
                <a:latin typeface="Arial" charset="0"/>
              </a:rPr>
              <a:t>  loan</a:t>
            </a:r>
            <a:r>
              <a:rPr lang="en-US" altLang="en-US" sz="3200" baseline="30000">
                <a:latin typeface="Arial" charset="0"/>
              </a:rPr>
              <a:t>?</a:t>
            </a:r>
            <a:br>
              <a:rPr lang="en-US" altLang="en-US" sz="2400">
                <a:latin typeface="Arial" charset="0"/>
              </a:rPr>
            </a:br>
            <a:r>
              <a:rPr lang="en-US" altLang="en-US" sz="2400">
                <a:latin typeface="Arial" charset="0"/>
              </a:rPr>
              <a:t>bank</a:t>
            </a:r>
            <a:r>
              <a:rPr lang="en-US" altLang="en-US" sz="3200" baseline="30000">
                <a:latin typeface="Arial" charset="0"/>
              </a:rPr>
              <a:t>?</a:t>
            </a:r>
            <a:r>
              <a:rPr lang="en-US" altLang="en-US" sz="2400">
                <a:latin typeface="Arial" charset="0"/>
              </a:rPr>
              <a:t> money</a:t>
            </a:r>
            <a:r>
              <a:rPr lang="en-US" altLang="en-US" sz="3200" baseline="30000">
                <a:latin typeface="Arial" charset="0"/>
              </a:rPr>
              <a:t>?</a:t>
            </a:r>
            <a:r>
              <a:rPr lang="en-US" altLang="en-US" sz="2400">
                <a:latin typeface="Arial" charset="0"/>
              </a:rPr>
              <a:t> ...</a:t>
            </a:r>
          </a:p>
        </p:txBody>
      </p:sp>
      <p:sp>
        <p:nvSpPr>
          <p:cNvPr id="24588" name="TextBox 49"/>
          <p:cNvSpPr txBox="1">
            <a:spLocks noChangeArrowheads="1"/>
          </p:cNvSpPr>
          <p:nvPr/>
        </p:nvSpPr>
        <p:spPr bwMode="auto">
          <a:xfrm>
            <a:off x="7467601" y="5562601"/>
            <a:ext cx="3036409" cy="954107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charset="0"/>
              </a:rPr>
              <a:t>river</a:t>
            </a:r>
            <a:r>
              <a:rPr lang="en-US" altLang="en-US" sz="3200" baseline="30000">
                <a:latin typeface="Arial" charset="0"/>
              </a:rPr>
              <a:t>?</a:t>
            </a:r>
            <a:r>
              <a:rPr lang="en-US" altLang="en-US" sz="2400">
                <a:latin typeface="Arial" charset="0"/>
              </a:rPr>
              <a:t> stream</a:t>
            </a:r>
            <a:r>
              <a:rPr lang="en-US" altLang="en-US" sz="3200" baseline="30000">
                <a:latin typeface="Arial" charset="0"/>
              </a:rPr>
              <a:t>?</a:t>
            </a:r>
            <a:r>
              <a:rPr lang="en-US" altLang="en-US" sz="2400">
                <a:latin typeface="Arial" charset="0"/>
              </a:rPr>
              <a:t>  river</a:t>
            </a:r>
            <a:r>
              <a:rPr lang="en-US" altLang="en-US" sz="3200" baseline="30000">
                <a:latin typeface="Arial" charset="0"/>
              </a:rPr>
              <a:t>?</a:t>
            </a:r>
            <a:br>
              <a:rPr lang="en-US" altLang="en-US" sz="2400">
                <a:latin typeface="Arial" charset="0"/>
              </a:rPr>
            </a:br>
            <a:r>
              <a:rPr lang="en-US" altLang="en-US" sz="2400">
                <a:latin typeface="Arial" charset="0"/>
              </a:rPr>
              <a:t>bank</a:t>
            </a:r>
            <a:r>
              <a:rPr lang="en-US" altLang="en-US" sz="3200" baseline="30000">
                <a:latin typeface="Arial" charset="0"/>
              </a:rPr>
              <a:t>?</a:t>
            </a:r>
            <a:r>
              <a:rPr lang="en-US" altLang="en-US" sz="2400">
                <a:latin typeface="Arial" charset="0"/>
              </a:rPr>
              <a:t> stream</a:t>
            </a:r>
            <a:r>
              <a:rPr lang="en-US" altLang="en-US" sz="3200" baseline="30000">
                <a:latin typeface="Arial" charset="0"/>
              </a:rPr>
              <a:t>?</a:t>
            </a:r>
            <a:r>
              <a:rPr lang="en-US" altLang="en-US" sz="2400">
                <a:latin typeface="Arial" charset="0"/>
              </a:rPr>
              <a:t> ...</a:t>
            </a:r>
          </a:p>
        </p:txBody>
      </p:sp>
      <p:sp>
        <p:nvSpPr>
          <p:cNvPr id="24589" name="TextBox 50"/>
          <p:cNvSpPr txBox="1">
            <a:spLocks noChangeArrowheads="1"/>
          </p:cNvSpPr>
          <p:nvPr/>
        </p:nvSpPr>
        <p:spPr bwMode="auto">
          <a:xfrm>
            <a:off x="7467601" y="4114801"/>
            <a:ext cx="3089307" cy="954107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charset="0"/>
              </a:rPr>
              <a:t>money</a:t>
            </a:r>
            <a:r>
              <a:rPr lang="en-US" altLang="en-US" sz="3200" baseline="30000">
                <a:latin typeface="Arial" charset="0"/>
              </a:rPr>
              <a:t>?</a:t>
            </a:r>
            <a:r>
              <a:rPr lang="en-US" altLang="en-US" sz="2400">
                <a:latin typeface="Arial" charset="0"/>
              </a:rPr>
              <a:t> river</a:t>
            </a:r>
            <a:r>
              <a:rPr lang="en-US" altLang="en-US" sz="3200" baseline="30000">
                <a:latin typeface="Arial" charset="0"/>
              </a:rPr>
              <a:t>?</a:t>
            </a:r>
            <a:r>
              <a:rPr lang="en-US" altLang="en-US" sz="2400">
                <a:latin typeface="Arial" charset="0"/>
              </a:rPr>
              <a:t>  bank</a:t>
            </a:r>
            <a:r>
              <a:rPr lang="en-US" altLang="en-US" sz="3200" baseline="30000">
                <a:latin typeface="Arial" charset="0"/>
              </a:rPr>
              <a:t>?</a:t>
            </a:r>
            <a:br>
              <a:rPr lang="en-US" altLang="en-US" sz="2400">
                <a:latin typeface="Arial" charset="0"/>
              </a:rPr>
            </a:br>
            <a:r>
              <a:rPr lang="en-US" altLang="en-US" sz="2400">
                <a:latin typeface="Arial" charset="0"/>
              </a:rPr>
              <a:t>stream</a:t>
            </a:r>
            <a:r>
              <a:rPr lang="en-US" altLang="en-US" sz="3200" baseline="30000">
                <a:latin typeface="Arial" charset="0"/>
              </a:rPr>
              <a:t>?</a:t>
            </a:r>
            <a:r>
              <a:rPr lang="en-US" altLang="en-US" sz="2400">
                <a:latin typeface="Arial" charset="0"/>
              </a:rPr>
              <a:t> bank</a:t>
            </a:r>
            <a:r>
              <a:rPr lang="en-US" altLang="en-US" sz="3200" baseline="30000">
                <a:latin typeface="Arial" charset="0"/>
              </a:rPr>
              <a:t>?</a:t>
            </a:r>
            <a:r>
              <a:rPr lang="en-US" altLang="en-US" sz="2400">
                <a:latin typeface="Arial" charset="0"/>
              </a:rPr>
              <a:t> ...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E37EBE-C10E-5940-BA0E-48FA77341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5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Latent Semantic Index (</a:t>
            </a:r>
            <a:r>
              <a:rPr lang="en-US" dirty="0" err="1"/>
              <a:t>pLSI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dirty="0">
                    <a:ea typeface="ＭＳ Ｐゴシック" charset="-128"/>
                  </a:rPr>
                  <a:t>Basic Idea: We pick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𝑃</m:t>
                    </m:r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(</m:t>
                    </m:r>
                    <m:r>
                      <a:rPr lang="en-US" altLang="en-US" i="1" dirty="0" err="1" smtClean="0">
                        <a:latin typeface="Cambria Math" charset="0"/>
                        <a:ea typeface="ＭＳ Ｐゴシック" charset="-128"/>
                      </a:rPr>
                      <m:t>𝑧</m:t>
                    </m:r>
                    <m:r>
                      <a:rPr lang="en-US" altLang="en-US" i="1" baseline="-25000" dirty="0" err="1" smtClean="0">
                        <a:latin typeface="Cambria Math" charset="0"/>
                        <a:ea typeface="ＭＳ Ｐゴシック" charset="-128"/>
                      </a:rPr>
                      <m:t>𝑗</m:t>
                    </m:r>
                    <m:r>
                      <a:rPr lang="en-US" altLang="en-US" i="1" dirty="0" err="1" smtClean="0">
                        <a:latin typeface="Cambria Math" charset="0"/>
                        <a:ea typeface="ＭＳ Ｐゴシック" charset="-128"/>
                      </a:rPr>
                      <m:t>|</m:t>
                    </m:r>
                    <m:r>
                      <a:rPr lang="en-US" altLang="en-US" i="1" dirty="0" err="1" smtClean="0">
                        <a:latin typeface="Cambria Math" charset="0"/>
                        <a:ea typeface="ＭＳ Ｐゴシック" charset="-128"/>
                      </a:rPr>
                      <m:t>𝑑𝑖</m:t>
                    </m:r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)</m:t>
                    </m:r>
                  </m:oMath>
                </a14:m>
                <a:r>
                  <a:rPr lang="en-US" altLang="en-US" dirty="0">
                    <a:latin typeface="Times" charset="0"/>
                    <a:ea typeface="ＭＳ Ｐゴシック" charset="-128"/>
                  </a:rPr>
                  <a:t>,</a:t>
                </a:r>
                <a:r>
                  <a:rPr lang="en-US" altLang="en-US" dirty="0">
                    <a:ea typeface="ＭＳ Ｐゴシック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𝑃</m:t>
                    </m:r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(</m:t>
                    </m:r>
                    <m:r>
                      <a:rPr lang="en-US" altLang="en-US" i="1" dirty="0" err="1" smtClean="0">
                        <a:latin typeface="Cambria Math" charset="0"/>
                        <a:ea typeface="ＭＳ Ｐゴシック" charset="-128"/>
                      </a:rPr>
                      <m:t>𝑤</m:t>
                    </m:r>
                    <m:r>
                      <a:rPr lang="en-US" altLang="en-US" i="1" baseline="-25000" dirty="0" err="1" smtClean="0">
                        <a:latin typeface="Cambria Math" charset="0"/>
                        <a:ea typeface="ＭＳ Ｐゴシック" charset="-128"/>
                      </a:rPr>
                      <m:t>𝑘</m:t>
                    </m:r>
                    <m:r>
                      <a:rPr lang="en-US" altLang="en-US" i="1" dirty="0" err="1" smtClean="0">
                        <a:latin typeface="Cambria Math" charset="0"/>
                        <a:ea typeface="ＭＳ Ｐゴシック" charset="-128"/>
                      </a:rPr>
                      <m:t>|</m:t>
                    </m:r>
                    <m:r>
                      <a:rPr lang="en-US" altLang="en-US" i="1" dirty="0" err="1" smtClean="0">
                        <a:latin typeface="Cambria Math" charset="0"/>
                        <a:ea typeface="ＭＳ Ｐゴシック" charset="-128"/>
                      </a:rPr>
                      <m:t>𝑧𝑗</m:t>
                    </m:r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)</m:t>
                    </m:r>
                  </m:oMath>
                </a14:m>
                <a:r>
                  <a:rPr lang="en-US" altLang="en-US" dirty="0">
                    <a:latin typeface="Times" charset="0"/>
                    <a:ea typeface="ＭＳ Ｐゴシック" charset="-128"/>
                  </a:rPr>
                  <a:t>, </a:t>
                </a:r>
                <a:r>
                  <a:rPr lang="en-US" altLang="en-US" dirty="0">
                    <a:ea typeface="ＭＳ Ｐゴシック" charset="-128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𝑧</m:t>
                    </m:r>
                    <m:r>
                      <a:rPr lang="en-US" altLang="en-US" i="1" baseline="-25000" dirty="0" err="1" smtClean="0">
                        <a:latin typeface="Cambria Math" charset="0"/>
                        <a:ea typeface="ＭＳ Ｐゴシック" charset="-128"/>
                      </a:rPr>
                      <m:t>𝑖𝑗</m:t>
                    </m:r>
                  </m:oMath>
                </a14:m>
                <a:r>
                  <a:rPr lang="en-US" altLang="en-US" i="1" baseline="-25000" dirty="0">
                    <a:latin typeface="Times" charset="0"/>
                    <a:ea typeface="ＭＳ Ｐゴシック" charset="-128"/>
                  </a:rPr>
                  <a:t> </a:t>
                </a:r>
                <a:r>
                  <a:rPr lang="en-US" altLang="en-US" dirty="0">
                    <a:ea typeface="ＭＳ Ｐゴシック" charset="-128"/>
                  </a:rPr>
                  <a:t>values to maximize the corpus generation probability</a:t>
                </a:r>
              </a:p>
              <a:p>
                <a:pPr lvl="1"/>
                <a:r>
                  <a:rPr lang="en-US" altLang="en-US" dirty="0">
                    <a:ea typeface="ＭＳ Ｐゴシック" charset="-128"/>
                  </a:rPr>
                  <a:t>Maximum-likelihood estimation (MLE)</a:t>
                </a:r>
              </a:p>
              <a:p>
                <a:r>
                  <a:rPr lang="en-US" altLang="en-US" dirty="0">
                    <a:ea typeface="ＭＳ Ｐゴシック" charset="-128"/>
                  </a:rPr>
                  <a:t>More discussion later on how to compute the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𝑃</m:t>
                    </m:r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(</m:t>
                    </m:r>
                    <m:r>
                      <a:rPr lang="en-US" altLang="en-US" i="1" dirty="0" err="1" smtClean="0">
                        <a:latin typeface="Cambria Math" charset="0"/>
                        <a:ea typeface="ＭＳ Ｐゴシック" charset="-128"/>
                      </a:rPr>
                      <m:t>𝑧</m:t>
                    </m:r>
                    <m:r>
                      <a:rPr lang="en-US" altLang="en-US" i="1" baseline="-25000" dirty="0" err="1" smtClean="0">
                        <a:latin typeface="Cambria Math" charset="0"/>
                        <a:ea typeface="ＭＳ Ｐゴシック" charset="-128"/>
                      </a:rPr>
                      <m:t>𝑗</m:t>
                    </m:r>
                    <m:r>
                      <a:rPr lang="en-US" altLang="en-US" i="1" dirty="0" err="1" smtClean="0">
                        <a:latin typeface="Cambria Math" charset="0"/>
                        <a:ea typeface="ＭＳ Ｐゴシック" charset="-128"/>
                      </a:rPr>
                      <m:t>|</m:t>
                    </m:r>
                    <m:r>
                      <a:rPr lang="en-US" altLang="en-US" i="1" dirty="0" err="1" smtClean="0">
                        <a:latin typeface="Cambria Math" charset="0"/>
                        <a:ea typeface="ＭＳ Ｐゴシック" charset="-128"/>
                      </a:rPr>
                      <m:t>𝑑𝑖</m:t>
                    </m:r>
                  </m:oMath>
                </a14:m>
                <a:r>
                  <a:rPr lang="en-US" altLang="en-US" dirty="0">
                    <a:latin typeface="Times" charset="0"/>
                    <a:ea typeface="ＭＳ Ｐゴシック" charset="-128"/>
                  </a:rPr>
                  <a:t>),</a:t>
                </a:r>
                <a:r>
                  <a:rPr lang="en-US" altLang="en-US" dirty="0">
                    <a:ea typeface="ＭＳ Ｐゴシック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𝑃</m:t>
                    </m:r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(</m:t>
                    </m:r>
                    <m:r>
                      <a:rPr lang="en-US" altLang="en-US" i="1" dirty="0" err="1" smtClean="0">
                        <a:latin typeface="Cambria Math" charset="0"/>
                        <a:ea typeface="ＭＳ Ｐゴシック" charset="-128"/>
                      </a:rPr>
                      <m:t>𝑤</m:t>
                    </m:r>
                    <m:r>
                      <a:rPr lang="en-US" altLang="en-US" i="1" baseline="-25000" dirty="0" err="1" smtClean="0">
                        <a:latin typeface="Cambria Math" charset="0"/>
                        <a:ea typeface="ＭＳ Ｐゴシック" charset="-128"/>
                      </a:rPr>
                      <m:t>𝑘</m:t>
                    </m:r>
                    <m:r>
                      <a:rPr lang="en-US" altLang="en-US" i="1" dirty="0" err="1" smtClean="0">
                        <a:latin typeface="Cambria Math" charset="0"/>
                        <a:ea typeface="ＭＳ Ｐゴシック" charset="-128"/>
                      </a:rPr>
                      <m:t>|</m:t>
                    </m:r>
                    <m:r>
                      <a:rPr lang="en-US" altLang="en-US" i="1" dirty="0" err="1" smtClean="0">
                        <a:latin typeface="Cambria Math" charset="0"/>
                        <a:ea typeface="ＭＳ Ｐゴシック" charset="-128"/>
                      </a:rPr>
                      <m:t>𝑧𝑗</m:t>
                    </m:r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)</m:t>
                    </m:r>
                  </m:oMath>
                </a14:m>
                <a:r>
                  <a:rPr lang="en-US" altLang="en-US" dirty="0">
                    <a:latin typeface="Times" charset="0"/>
                    <a:ea typeface="ＭＳ Ｐゴシック" charset="-128"/>
                  </a:rPr>
                  <a:t>, </a:t>
                </a:r>
                <a:r>
                  <a:rPr lang="en-US" altLang="en-US" dirty="0">
                    <a:ea typeface="ＭＳ Ｐゴシック" charset="-128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𝑧</m:t>
                    </m:r>
                    <m:r>
                      <a:rPr lang="en-US" altLang="en-US" i="1" baseline="-25000" dirty="0" err="1" smtClean="0">
                        <a:latin typeface="Cambria Math" charset="0"/>
                        <a:ea typeface="ＭＳ Ｐゴシック" charset="-128"/>
                      </a:rPr>
                      <m:t>𝑖𝑗</m:t>
                    </m:r>
                  </m:oMath>
                </a14:m>
                <a:r>
                  <a:rPr lang="en-US" altLang="en-US" i="1" baseline="-25000" dirty="0">
                    <a:latin typeface="Times" charset="0"/>
                    <a:ea typeface="ＭＳ Ｐゴシック" charset="-128"/>
                  </a:rPr>
                  <a:t> </a:t>
                </a:r>
                <a:r>
                  <a:rPr lang="en-US" altLang="en-US" dirty="0">
                    <a:ea typeface="ＭＳ Ｐゴシック" charset="-128"/>
                  </a:rPr>
                  <a:t>values that maximize the probability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3102C0-6270-C148-872F-3131D9B26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4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of </a:t>
            </a:r>
            <a:r>
              <a:rPr lang="en-US" dirty="0" err="1"/>
              <a:t>pLSI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Q: 1M documents, 1000 topics, 1M words. 1000 words/doc. How much input data? How many variables do we have to estimate?</a:t>
            </a:r>
          </a:p>
          <a:p>
            <a:r>
              <a:rPr lang="en-US" altLang="en-US" dirty="0">
                <a:ea typeface="ＭＳ Ｐゴシック" charset="-128"/>
              </a:rPr>
              <a:t>Q: Too much freedom. How can we avoid overfitting problem?</a:t>
            </a:r>
          </a:p>
          <a:p>
            <a:r>
              <a:rPr lang="en-US" altLang="en-US" dirty="0">
                <a:ea typeface="ＭＳ Ｐゴシック" charset="-128"/>
              </a:rPr>
              <a:t>A: Adding constraints to reduce degree of freedom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A894A2-BACF-464D-B48B-4DE91E1F5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0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Latent </a:t>
            </a:r>
            <a:r>
              <a:rPr lang="en-US" dirty="0" err="1"/>
              <a:t>Dirichlet</a:t>
            </a:r>
            <a:r>
              <a:rPr lang="en-US" dirty="0"/>
              <a:t> Analysis (LDA)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When term probabilities are selected for each topic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Topic-term probability vector,</a:t>
            </a:r>
            <a:r>
              <a:rPr lang="en-US" altLang="en-US" i="1" dirty="0">
                <a:latin typeface="Times" charset="0"/>
                <a:ea typeface="ＭＳ Ｐゴシック" charset="-128"/>
              </a:rPr>
              <a:t> </a:t>
            </a:r>
            <a:r>
              <a:rPr lang="en-US" altLang="en-US" dirty="0">
                <a:latin typeface="Times" charset="0"/>
                <a:ea typeface="ＭＳ Ｐゴシック" charset="-128"/>
              </a:rPr>
              <a:t>(</a:t>
            </a:r>
            <a:r>
              <a:rPr lang="en-US" altLang="en-US" i="1" dirty="0">
                <a:latin typeface="Times" charset="0"/>
                <a:ea typeface="ＭＳ Ｐゴシック" charset="-128"/>
              </a:rPr>
              <a:t>P</a:t>
            </a:r>
            <a:r>
              <a:rPr lang="en-US" altLang="en-US" dirty="0">
                <a:latin typeface="Times" charset="0"/>
                <a:ea typeface="ＭＳ Ｐゴシック" charset="-128"/>
              </a:rPr>
              <a:t>(</a:t>
            </a:r>
            <a:r>
              <a:rPr lang="en-US" altLang="en-US" i="1" dirty="0">
                <a:latin typeface="Times" charset="0"/>
                <a:ea typeface="ＭＳ Ｐゴシック" charset="-128"/>
              </a:rPr>
              <a:t>w</a:t>
            </a:r>
            <a:r>
              <a:rPr lang="en-US" altLang="en-US" i="1" baseline="-25000" dirty="0">
                <a:latin typeface="Times" charset="0"/>
                <a:ea typeface="ＭＳ Ｐゴシック" charset="-128"/>
              </a:rPr>
              <a:t>1</a:t>
            </a:r>
            <a:r>
              <a:rPr lang="en-US" altLang="en-US" i="1" dirty="0">
                <a:latin typeface="Times" charset="0"/>
                <a:ea typeface="ＭＳ Ｐゴシック" charset="-128"/>
              </a:rPr>
              <a:t>|z</a:t>
            </a:r>
            <a:r>
              <a:rPr lang="en-US" altLang="en-US" i="1" baseline="-25000" dirty="0">
                <a:latin typeface="Times" charset="0"/>
                <a:ea typeface="ＭＳ Ｐゴシック" charset="-128"/>
              </a:rPr>
              <a:t>j</a:t>
            </a:r>
            <a:r>
              <a:rPr lang="en-US" altLang="en-US" dirty="0">
                <a:latin typeface="Times" charset="0"/>
                <a:ea typeface="ＭＳ Ｐゴシック" charset="-128"/>
              </a:rPr>
              <a:t>), …</a:t>
            </a:r>
            <a:r>
              <a:rPr lang="en-US" altLang="en-US" i="1" dirty="0">
                <a:latin typeface="Times" charset="0"/>
                <a:ea typeface="ＭＳ Ｐゴシック" charset="-128"/>
              </a:rPr>
              <a:t>, P</a:t>
            </a:r>
            <a:r>
              <a:rPr lang="en-US" altLang="en-US" dirty="0">
                <a:latin typeface="Times" charset="0"/>
                <a:ea typeface="ＭＳ Ｐゴシック" charset="-128"/>
              </a:rPr>
              <a:t>(</a:t>
            </a:r>
            <a:r>
              <a:rPr lang="en-US" altLang="en-US" i="1" dirty="0" err="1">
                <a:latin typeface="Times" charset="0"/>
                <a:ea typeface="ＭＳ Ｐゴシック" charset="-128"/>
              </a:rPr>
              <a:t>w</a:t>
            </a:r>
            <a:r>
              <a:rPr lang="en-US" altLang="en-US" i="1" baseline="-25000" dirty="0" err="1">
                <a:latin typeface="Times" charset="0"/>
                <a:ea typeface="ＭＳ Ｐゴシック" charset="-128"/>
              </a:rPr>
              <a:t>W</a:t>
            </a:r>
            <a:r>
              <a:rPr lang="en-US" altLang="en-US" i="1" dirty="0" err="1">
                <a:latin typeface="Times" charset="0"/>
                <a:ea typeface="ＭＳ Ｐゴシック" charset="-128"/>
              </a:rPr>
              <a:t>|z</a:t>
            </a:r>
            <a:r>
              <a:rPr lang="en-US" altLang="en-US" i="1" baseline="-25000" dirty="0" err="1">
                <a:latin typeface="Times" charset="0"/>
                <a:ea typeface="ＭＳ Ｐゴシック" charset="-128"/>
              </a:rPr>
              <a:t>j</a:t>
            </a:r>
            <a:r>
              <a:rPr lang="en-US" altLang="en-US" dirty="0">
                <a:latin typeface="Times" charset="0"/>
                <a:ea typeface="ＭＳ Ｐゴシック" charset="-128"/>
              </a:rPr>
              <a:t>))</a:t>
            </a:r>
            <a:r>
              <a:rPr lang="en-US" altLang="en-US" dirty="0">
                <a:ea typeface="ＭＳ Ｐゴシック" charset="-128"/>
              </a:rPr>
              <a:t>, is sampled randomly from </a:t>
            </a:r>
            <a:r>
              <a:rPr lang="en-US" altLang="en-US" dirty="0" err="1">
                <a:ea typeface="ＭＳ Ｐゴシック" charset="-128"/>
              </a:rPr>
              <a:t>Dirichlet</a:t>
            </a:r>
            <a:r>
              <a:rPr lang="en-US" altLang="en-US" dirty="0">
                <a:ea typeface="ＭＳ Ｐゴシック" charset="-128"/>
              </a:rPr>
              <a:t> distribution</a:t>
            </a:r>
          </a:p>
          <a:p>
            <a:pPr lvl="1"/>
            <a:endParaRPr lang="en-US" altLang="en-US" dirty="0">
              <a:ea typeface="ＭＳ Ｐゴシック" charset="-128"/>
            </a:endParaRPr>
          </a:p>
          <a:p>
            <a:endParaRPr lang="en-US" altLang="en-US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When users select topics for a document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Document-topic probability vector, </a:t>
            </a:r>
            <a:r>
              <a:rPr lang="en-US" altLang="en-US" dirty="0">
                <a:latin typeface="Times" charset="0"/>
                <a:ea typeface="ＭＳ Ｐゴシック" charset="-128"/>
              </a:rPr>
              <a:t>(</a:t>
            </a:r>
            <a:r>
              <a:rPr lang="en-US" altLang="en-US" i="1" dirty="0">
                <a:latin typeface="Times" charset="0"/>
                <a:ea typeface="ＭＳ Ｐゴシック" charset="-128"/>
              </a:rPr>
              <a:t>P</a:t>
            </a:r>
            <a:r>
              <a:rPr lang="en-US" altLang="en-US" dirty="0">
                <a:latin typeface="Times" charset="0"/>
                <a:ea typeface="ＭＳ Ｐゴシック" charset="-128"/>
              </a:rPr>
              <a:t>(</a:t>
            </a:r>
            <a:r>
              <a:rPr lang="en-US" altLang="en-US" i="1" dirty="0">
                <a:latin typeface="Times" charset="0"/>
                <a:ea typeface="ＭＳ Ｐゴシック" charset="-128"/>
              </a:rPr>
              <a:t>z</a:t>
            </a:r>
            <a:r>
              <a:rPr lang="en-US" altLang="en-US" i="1" baseline="-25000" dirty="0">
                <a:latin typeface="Times" charset="0"/>
                <a:ea typeface="ＭＳ Ｐゴシック" charset="-128"/>
              </a:rPr>
              <a:t>1</a:t>
            </a:r>
            <a:r>
              <a:rPr lang="en-US" altLang="en-US" i="1" dirty="0">
                <a:latin typeface="Times" charset="0"/>
                <a:ea typeface="ＭＳ Ｐゴシック" charset="-128"/>
              </a:rPr>
              <a:t>|d</a:t>
            </a:r>
            <a:r>
              <a:rPr lang="en-US" altLang="en-US" dirty="0">
                <a:latin typeface="Times" charset="0"/>
                <a:ea typeface="ＭＳ Ｐゴシック" charset="-128"/>
              </a:rPr>
              <a:t>), …</a:t>
            </a:r>
            <a:r>
              <a:rPr lang="en-US" altLang="en-US" i="1" dirty="0">
                <a:latin typeface="Times" charset="0"/>
                <a:ea typeface="ＭＳ Ｐゴシック" charset="-128"/>
              </a:rPr>
              <a:t>, P</a:t>
            </a:r>
            <a:r>
              <a:rPr lang="en-US" altLang="en-US" dirty="0">
                <a:latin typeface="Times" charset="0"/>
                <a:ea typeface="ＭＳ Ｐゴシック" charset="-128"/>
              </a:rPr>
              <a:t>(</a:t>
            </a:r>
            <a:r>
              <a:rPr lang="en-US" altLang="en-US" i="1" dirty="0" err="1">
                <a:latin typeface="Times" charset="0"/>
                <a:ea typeface="ＭＳ Ｐゴシック" charset="-128"/>
              </a:rPr>
              <a:t>z</a:t>
            </a:r>
            <a:r>
              <a:rPr lang="en-US" altLang="en-US" i="1" baseline="-25000" dirty="0" err="1">
                <a:latin typeface="Times" charset="0"/>
                <a:ea typeface="ＭＳ Ｐゴシック" charset="-128"/>
              </a:rPr>
              <a:t>T</a:t>
            </a:r>
            <a:r>
              <a:rPr lang="en-US" altLang="en-US" i="1" dirty="0" err="1">
                <a:latin typeface="Times" charset="0"/>
                <a:ea typeface="ＭＳ Ｐゴシック" charset="-128"/>
              </a:rPr>
              <a:t>|d</a:t>
            </a:r>
            <a:r>
              <a:rPr lang="en-US" altLang="en-US" dirty="0">
                <a:latin typeface="Times" charset="0"/>
                <a:ea typeface="ＭＳ Ｐゴシック" charset="-128"/>
              </a:rPr>
              <a:t>))</a:t>
            </a:r>
            <a:r>
              <a:rPr lang="en-US" altLang="en-US" dirty="0">
                <a:ea typeface="ＭＳ Ｐゴシック" charset="-128"/>
              </a:rPr>
              <a:t>, is sampled randomly from </a:t>
            </a:r>
            <a:r>
              <a:rPr lang="en-US" altLang="en-US" dirty="0" err="1">
                <a:ea typeface="ＭＳ Ｐゴシック" charset="-128"/>
              </a:rPr>
              <a:t>Dirichlet</a:t>
            </a:r>
            <a:r>
              <a:rPr lang="en-US" altLang="en-US" dirty="0">
                <a:ea typeface="ＭＳ Ｐゴシック" charset="-128"/>
              </a:rPr>
              <a:t> distribution</a:t>
            </a:r>
          </a:p>
          <a:p>
            <a:endParaRPr lang="en-US" altLang="en-US" dirty="0">
              <a:ea typeface="ＭＳ Ｐゴシック" charset="-128"/>
            </a:endParaRPr>
          </a:p>
          <a:p>
            <a:endParaRPr lang="en-US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837903"/>
              </p:ext>
            </p:extLst>
          </p:nvPr>
        </p:nvGraphicFramePr>
        <p:xfrm>
          <a:off x="2749378" y="5262563"/>
          <a:ext cx="4699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35" name="Equation" r:id="rId3" imgW="2806700" imgH="546100" progId="Equation.3">
                  <p:embed/>
                </p:oleObj>
              </mc:Choice>
              <mc:Fallback>
                <p:oleObj name="Equation" r:id="rId3" imgW="2806700" imgH="546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9378" y="5262563"/>
                        <a:ext cx="4699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574650"/>
              </p:ext>
            </p:extLst>
          </p:nvPr>
        </p:nvGraphicFramePr>
        <p:xfrm>
          <a:off x="2673179" y="2976563"/>
          <a:ext cx="47847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36" name="Equation" r:id="rId5" imgW="2857500" imgH="546100" progId="Equation.3">
                  <p:embed/>
                </p:oleObj>
              </mc:Choice>
              <mc:Fallback>
                <p:oleObj name="Equation" r:id="rId5" imgW="2857500" imgH="546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179" y="2976563"/>
                        <a:ext cx="47847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16935-F61D-E548-B4B3-1EFE3753B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07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Dirichlet</a:t>
            </a:r>
            <a:r>
              <a:rPr lang="en-US" dirty="0"/>
              <a:t> Distribution?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8490"/>
            <a:ext cx="10515600" cy="4351338"/>
          </a:xfrm>
        </p:spPr>
        <p:txBody>
          <a:bodyPr/>
          <a:lstStyle/>
          <a:p>
            <a:r>
              <a:rPr lang="en-US" altLang="en-US" dirty="0">
                <a:ea typeface="ＭＳ Ｐゴシック" charset="-128"/>
              </a:rPr>
              <a:t>Multinomial distribution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Given the probability </a:t>
            </a:r>
            <a:r>
              <a:rPr lang="en-US" altLang="en-US" i="1" dirty="0">
                <a:latin typeface="Times New Roman" charset="0"/>
                <a:ea typeface="ＭＳ Ｐゴシック" charset="-128"/>
              </a:rPr>
              <a:t>p</a:t>
            </a:r>
            <a:r>
              <a:rPr lang="en-US" altLang="en-US" i="1" baseline="-25000" dirty="0">
                <a:latin typeface="Times New Roman" charset="0"/>
                <a:ea typeface="ＭＳ Ｐゴシック" charset="-128"/>
              </a:rPr>
              <a:t>i </a:t>
            </a:r>
            <a:r>
              <a:rPr lang="en-US" altLang="en-US" dirty="0">
                <a:ea typeface="ＭＳ Ｐゴシック" charset="-128"/>
              </a:rPr>
              <a:t> of each event </a:t>
            </a:r>
            <a:r>
              <a:rPr lang="en-US" altLang="en-US" i="1" dirty="0" err="1">
                <a:latin typeface="Times New Roman" charset="0"/>
                <a:ea typeface="ＭＳ Ｐゴシック" charset="-128"/>
              </a:rPr>
              <a:t>e</a:t>
            </a:r>
            <a:r>
              <a:rPr lang="en-US" altLang="en-US" i="1" baseline="-25000" dirty="0" err="1">
                <a:latin typeface="Times New Roman" charset="0"/>
                <a:ea typeface="ＭＳ Ｐゴシック" charset="-128"/>
              </a:rPr>
              <a:t>i</a:t>
            </a:r>
            <a:r>
              <a:rPr lang="en-US" altLang="en-US" dirty="0">
                <a:ea typeface="ＭＳ Ｐゴシック" charset="-128"/>
              </a:rPr>
              <a:t>, what is the probability that each event </a:t>
            </a:r>
            <a:r>
              <a:rPr lang="en-US" altLang="en-US" i="1" dirty="0" err="1">
                <a:latin typeface="Times New Roman" charset="0"/>
                <a:ea typeface="ＭＳ Ｐゴシック" charset="-128"/>
              </a:rPr>
              <a:t>e</a:t>
            </a:r>
            <a:r>
              <a:rPr lang="en-US" altLang="en-US" i="1" baseline="-25000" dirty="0" err="1">
                <a:latin typeface="Times New Roman" charset="0"/>
                <a:ea typeface="ＭＳ Ｐゴシック" charset="-128"/>
              </a:rPr>
              <a:t>i</a:t>
            </a:r>
            <a:r>
              <a:rPr lang="en-US" altLang="en-US" i="1" baseline="-25000" dirty="0">
                <a:latin typeface="Times New Roman" charset="0"/>
                <a:ea typeface="ＭＳ Ｐゴシック" charset="-128"/>
              </a:rPr>
              <a:t> </a:t>
            </a:r>
            <a:r>
              <a:rPr lang="en-US" altLang="en-US" dirty="0">
                <a:ea typeface="ＭＳ Ｐゴシック" charset="-128"/>
              </a:rPr>
              <a:t>occurs </a:t>
            </a:r>
            <a:r>
              <a:rPr lang="en-US" altLang="en-US" i="1" dirty="0">
                <a:ea typeface="ＭＳ Ｐゴシック" charset="-128"/>
                <a:sym typeface="Symbol" charset="2"/>
              </a:rPr>
              <a:t>⍺</a:t>
            </a:r>
            <a:r>
              <a:rPr lang="en-US" altLang="en-US" i="1" baseline="-25000" dirty="0" err="1">
                <a:latin typeface="Times New Roman" charset="0"/>
                <a:ea typeface="ＭＳ Ｐゴシック" charset="-128"/>
              </a:rPr>
              <a:t>i</a:t>
            </a:r>
            <a:r>
              <a:rPr lang="en-US" altLang="en-US" dirty="0">
                <a:ea typeface="ＭＳ Ｐゴシック" charset="-128"/>
              </a:rPr>
              <a:t> times after </a:t>
            </a:r>
            <a:r>
              <a:rPr lang="en-US" altLang="en-US" i="1" dirty="0">
                <a:latin typeface="Times New Roman" charset="0"/>
                <a:ea typeface="ＭＳ Ｐゴシック" charset="-128"/>
              </a:rPr>
              <a:t>n</a:t>
            </a:r>
            <a:r>
              <a:rPr lang="en-US" altLang="en-US" dirty="0">
                <a:ea typeface="ＭＳ Ｐゴシック" charset="-128"/>
              </a:rPr>
              <a:t> trial?</a:t>
            </a:r>
          </a:p>
          <a:p>
            <a:pPr lvl="1"/>
            <a:endParaRPr lang="en-US" altLang="en-US" dirty="0">
              <a:ea typeface="ＭＳ Ｐゴシック" charset="-128"/>
            </a:endParaRPr>
          </a:p>
          <a:p>
            <a:pPr lvl="1"/>
            <a:endParaRPr lang="en-US" altLang="en-US" dirty="0">
              <a:ea typeface="ＭＳ Ｐゴシック" charset="-128"/>
            </a:endParaRPr>
          </a:p>
          <a:p>
            <a:pPr lvl="1"/>
            <a:endParaRPr lang="en-US" altLang="en-US" dirty="0">
              <a:ea typeface="ＭＳ Ｐゴシック" charset="-128"/>
            </a:endParaRPr>
          </a:p>
          <a:p>
            <a:pPr lvl="1"/>
            <a:r>
              <a:rPr lang="en-US" altLang="en-US" dirty="0">
                <a:ea typeface="ＭＳ Ｐゴシック" charset="-128"/>
              </a:rPr>
              <a:t>We assume </a:t>
            </a:r>
            <a:r>
              <a:rPr lang="en-US" altLang="en-US" i="1" dirty="0">
                <a:latin typeface="Times New Roman" charset="0"/>
                <a:ea typeface="ＭＳ Ｐゴシック" charset="-128"/>
              </a:rPr>
              <a:t>p</a:t>
            </a:r>
            <a:r>
              <a:rPr lang="en-US" altLang="en-US" i="1" baseline="-25000" dirty="0">
                <a:latin typeface="Times New Roman" charset="0"/>
                <a:ea typeface="ＭＳ Ｐゴシック" charset="-128"/>
              </a:rPr>
              <a:t>i</a:t>
            </a:r>
            <a:r>
              <a:rPr lang="en-US" altLang="en-US" dirty="0">
                <a:ea typeface="ＭＳ Ｐゴシック" charset="-128"/>
              </a:rPr>
              <a:t>’s. The distribution assigns </a:t>
            </a:r>
            <a:r>
              <a:rPr lang="en-US" altLang="en-US" i="1" dirty="0">
                <a:ea typeface="ＭＳ Ｐゴシック" charset="-128"/>
                <a:sym typeface="Symbol" charset="2"/>
              </a:rPr>
              <a:t>⍺</a:t>
            </a:r>
            <a:r>
              <a:rPr lang="en-US" altLang="en-US" i="1" baseline="-25000" dirty="0">
                <a:latin typeface="Times New Roman" charset="0"/>
                <a:ea typeface="ＭＳ Ｐゴシック" charset="-128"/>
              </a:rPr>
              <a:t>i</a:t>
            </a:r>
            <a:r>
              <a:rPr lang="en-US" altLang="en-US" dirty="0">
                <a:ea typeface="ＭＳ Ｐゴシック" charset="-128"/>
              </a:rPr>
              <a:t>’s probability.</a:t>
            </a:r>
          </a:p>
          <a:p>
            <a:r>
              <a:rPr lang="en-US" altLang="en-US" dirty="0" err="1">
                <a:ea typeface="ＭＳ Ｐゴシック" charset="-128"/>
              </a:rPr>
              <a:t>Dirichlet</a:t>
            </a:r>
            <a:r>
              <a:rPr lang="en-US" altLang="en-US" dirty="0">
                <a:ea typeface="ＭＳ Ｐゴシック" charset="-128"/>
              </a:rPr>
              <a:t> distribution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“Inverse” of multinomial distribution: We assume </a:t>
            </a:r>
            <a:r>
              <a:rPr lang="en-US" altLang="en-US" i="1" dirty="0">
                <a:ea typeface="ＭＳ Ｐゴシック" charset="-128"/>
                <a:sym typeface="Symbol" charset="2"/>
              </a:rPr>
              <a:t>⍺</a:t>
            </a:r>
            <a:r>
              <a:rPr lang="en-US" altLang="en-US" i="1" baseline="-25000" dirty="0">
                <a:latin typeface="Times New Roman" charset="0"/>
                <a:ea typeface="ＭＳ Ｐゴシック" charset="-128"/>
              </a:rPr>
              <a:t>i</a:t>
            </a:r>
            <a:r>
              <a:rPr lang="en-US" altLang="en-US" dirty="0">
                <a:ea typeface="ＭＳ Ｐゴシック" charset="-128"/>
              </a:rPr>
              <a:t>’s. The distribution assigns </a:t>
            </a:r>
            <a:r>
              <a:rPr lang="en-US" altLang="en-US" i="1" dirty="0">
                <a:latin typeface="Times New Roman" charset="0"/>
                <a:ea typeface="ＭＳ Ｐゴシック" charset="-128"/>
              </a:rPr>
              <a:t>p</a:t>
            </a:r>
            <a:r>
              <a:rPr lang="en-US" altLang="en-US" i="1" baseline="-25000" dirty="0">
                <a:latin typeface="Times New Roman" charset="0"/>
                <a:ea typeface="ＭＳ Ｐゴシック" charset="-128"/>
              </a:rPr>
              <a:t>i</a:t>
            </a:r>
            <a:r>
              <a:rPr lang="en-US" altLang="en-US" dirty="0">
                <a:ea typeface="ＭＳ Ｐゴシック" charset="-128"/>
              </a:rPr>
              <a:t>’s probability.</a:t>
            </a:r>
          </a:p>
          <a:p>
            <a:pPr lvl="1"/>
            <a:endParaRPr lang="en-US" altLang="en-US" dirty="0">
              <a:ea typeface="ＭＳ Ｐゴシック" charset="-128"/>
            </a:endParaRP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656295"/>
              </p:ext>
            </p:extLst>
          </p:nvPr>
        </p:nvGraphicFramePr>
        <p:xfrm>
          <a:off x="2341605" y="2775894"/>
          <a:ext cx="5365750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59" name="Equation" r:id="rId3" imgW="2921000" imgH="673100" progId="Equation.3">
                  <p:embed/>
                </p:oleObj>
              </mc:Choice>
              <mc:Fallback>
                <p:oleObj name="Equation" r:id="rId3" imgW="2921000" imgH="673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1605" y="2775894"/>
                        <a:ext cx="5365750" cy="1236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073696"/>
              </p:ext>
            </p:extLst>
          </p:nvPr>
        </p:nvGraphicFramePr>
        <p:xfrm>
          <a:off x="2603158" y="5311496"/>
          <a:ext cx="5318125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60" name="Equation" r:id="rId5" imgW="2895600" imgH="673100" progId="Equation.3">
                  <p:embed/>
                </p:oleObj>
              </mc:Choice>
              <mc:Fallback>
                <p:oleObj name="Equation" r:id="rId5" imgW="2895600" imgH="673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158" y="5311496"/>
                        <a:ext cx="5318125" cy="1236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6A54B-FBF0-D94D-91DC-22840304A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67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Dirichlet</a:t>
            </a:r>
            <a:r>
              <a:rPr lang="en-US" dirty="0"/>
              <a:t>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Q: Given </a:t>
            </a:r>
            <a:r>
              <a:rPr lang="en-US" altLang="en-US" i="1" dirty="0">
                <a:ea typeface="ＭＳ Ｐゴシック" charset="-128"/>
                <a:sym typeface="Symbol" charset="2"/>
              </a:rPr>
              <a:t>⍺</a:t>
            </a:r>
            <a:r>
              <a:rPr lang="en-US" altLang="en-US" i="1" baseline="-25000" dirty="0">
                <a:latin typeface="Times New Roman" charset="0"/>
                <a:ea typeface="ＭＳ Ｐゴシック" charset="-128"/>
              </a:rPr>
              <a:t>1</a:t>
            </a:r>
            <a:r>
              <a:rPr lang="en-US" altLang="en-US" dirty="0">
                <a:ea typeface="ＭＳ Ｐゴシック" charset="-128"/>
              </a:rPr>
              <a:t>,</a:t>
            </a:r>
            <a:r>
              <a:rPr lang="en-US" altLang="en-US" i="1" dirty="0">
                <a:ea typeface="ＭＳ Ｐゴシック" charset="-128"/>
                <a:sym typeface="Symbol" charset="2"/>
              </a:rPr>
              <a:t> ⍺</a:t>
            </a:r>
            <a:r>
              <a:rPr lang="en-US" altLang="en-US" i="1" baseline="-25000" dirty="0">
                <a:latin typeface="Times New Roman" charset="0"/>
                <a:ea typeface="ＭＳ Ｐゴシック" charset="-128"/>
              </a:rPr>
              <a:t>2</a:t>
            </a:r>
            <a:r>
              <a:rPr lang="en-US" altLang="en-US" dirty="0">
                <a:ea typeface="ＭＳ Ｐゴシック" charset="-128"/>
              </a:rPr>
              <a:t>,…,</a:t>
            </a:r>
            <a:r>
              <a:rPr lang="en-US" altLang="en-US" i="1" dirty="0">
                <a:ea typeface="ＭＳ Ｐゴシック" charset="-128"/>
                <a:sym typeface="Symbol" charset="2"/>
              </a:rPr>
              <a:t> ⍺</a:t>
            </a:r>
            <a:r>
              <a:rPr lang="en-US" altLang="en-US" i="1" baseline="-25000" dirty="0">
                <a:latin typeface="Times New Roman" charset="0"/>
                <a:ea typeface="ＭＳ Ｐゴシック" charset="-128"/>
                <a:sym typeface="Symbol" charset="2"/>
              </a:rPr>
              <a:t>k</a:t>
            </a:r>
            <a:r>
              <a:rPr lang="en-US" altLang="en-US" dirty="0">
                <a:ea typeface="ＭＳ Ｐゴシック" charset="-128"/>
              </a:rPr>
              <a:t>, what are the most likely </a:t>
            </a:r>
            <a:r>
              <a:rPr lang="en-US" altLang="en-US" i="1" dirty="0">
                <a:latin typeface="Times New Roman" charset="0"/>
                <a:ea typeface="ＭＳ Ｐゴシック" charset="-128"/>
              </a:rPr>
              <a:t>p</a:t>
            </a:r>
            <a:r>
              <a:rPr lang="en-US" altLang="en-US" i="1" baseline="-25000" dirty="0">
                <a:latin typeface="Times New Roman" charset="0"/>
                <a:ea typeface="ＭＳ Ｐゴシック" charset="-128"/>
              </a:rPr>
              <a:t>1</a:t>
            </a:r>
            <a:r>
              <a:rPr lang="en-US" altLang="en-US" dirty="0">
                <a:ea typeface="ＭＳ Ｐゴシック" charset="-128"/>
              </a:rPr>
              <a:t>,</a:t>
            </a:r>
            <a:r>
              <a:rPr lang="en-US" altLang="en-US" i="1" dirty="0">
                <a:latin typeface="Times New Roman" charset="0"/>
                <a:ea typeface="ＭＳ Ｐゴシック" charset="-128"/>
              </a:rPr>
              <a:t> p</a:t>
            </a:r>
            <a:r>
              <a:rPr lang="en-US" altLang="en-US" i="1" baseline="-25000" dirty="0">
                <a:latin typeface="Times New Roman" charset="0"/>
                <a:ea typeface="ＭＳ Ｐゴシック" charset="-128"/>
              </a:rPr>
              <a:t>2</a:t>
            </a:r>
            <a:r>
              <a:rPr lang="en-US" altLang="en-US" dirty="0">
                <a:ea typeface="ＭＳ Ｐゴシック" charset="-128"/>
              </a:rPr>
              <a:t>,</a:t>
            </a:r>
            <a:r>
              <a:rPr lang="en-US" altLang="en-US" i="1" dirty="0">
                <a:latin typeface="Times New Roman" charset="0"/>
                <a:ea typeface="ＭＳ Ｐゴシック" charset="-128"/>
              </a:rPr>
              <a:t> </a:t>
            </a:r>
            <a:r>
              <a:rPr lang="en-US" altLang="en-US" i="1" dirty="0" err="1">
                <a:latin typeface="Times New Roman" charset="0"/>
                <a:ea typeface="ＭＳ Ｐゴシック" charset="-128"/>
              </a:rPr>
              <a:t>p</a:t>
            </a:r>
            <a:r>
              <a:rPr lang="en-US" altLang="en-US" i="1" baseline="-25000" dirty="0" err="1">
                <a:latin typeface="Times New Roman" charset="0"/>
                <a:ea typeface="ＭＳ Ｐゴシック" charset="-128"/>
              </a:rPr>
              <a:t>k</a:t>
            </a:r>
            <a:r>
              <a:rPr lang="en-US" altLang="en-US" dirty="0">
                <a:ea typeface="ＭＳ Ｐゴシック" charset="-128"/>
              </a:rPr>
              <a:t> values?</a:t>
            </a:r>
          </a:p>
          <a:p>
            <a:endParaRPr lang="en-US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144747"/>
              </p:ext>
            </p:extLst>
          </p:nvPr>
        </p:nvGraphicFramePr>
        <p:xfrm>
          <a:off x="2273645" y="2531077"/>
          <a:ext cx="5318125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6" name="Equation" r:id="rId3" imgW="2895600" imgH="673100" progId="Equation.3">
                  <p:embed/>
                </p:oleObj>
              </mc:Choice>
              <mc:Fallback>
                <p:oleObj name="Equation" r:id="rId3" imgW="2895600" imgH="673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645" y="2531077"/>
                        <a:ext cx="5318125" cy="1236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B1F75C-0EB5-784D-86D2-2928C2CB7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6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627" y="365125"/>
            <a:ext cx="11207577" cy="1325563"/>
          </a:xfrm>
        </p:spPr>
        <p:txBody>
          <a:bodyPr/>
          <a:lstStyle/>
          <a:p>
            <a:r>
              <a:rPr lang="en-US" dirty="0"/>
              <a:t>Normalized Probability Vector and </a:t>
            </a:r>
            <a:r>
              <a:rPr lang="en-US"/>
              <a:t>Simplex Plane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dirty="0">
                    <a:ea typeface="ＭＳ Ｐゴシック" charset="-128"/>
                  </a:rPr>
                  <a:t>When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</a:rPr>
                      <m:t>(</m:t>
                    </m:r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charset="0"/>
                            <a:ea typeface="ＭＳ Ｐゴシック" charset="-128"/>
                          </a:rPr>
                          <m:t>𝑝</m:t>
                        </m:r>
                      </m:e>
                      <m:sub>
                        <m:r>
                          <a:rPr lang="en-US" altLang="en-US" b="0" i="1" smtClean="0">
                            <a:latin typeface="Cambria Math" charset="0"/>
                            <a:ea typeface="ＭＳ Ｐゴシック" charset="-128"/>
                          </a:rPr>
                          <m:t>1</m:t>
                        </m:r>
                      </m:sub>
                    </m:sSub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</a:rPr>
                      <m:t>,…, </m:t>
                    </m:r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charset="0"/>
                            <a:ea typeface="ＭＳ Ｐゴシック" charset="-128"/>
                          </a:rPr>
                          <m:t>𝑝</m:t>
                        </m:r>
                      </m:e>
                      <m:sub>
                        <m:r>
                          <a:rPr lang="en-US" altLang="en-US" b="0" i="1" smtClean="0">
                            <a:latin typeface="Cambria Math" charset="0"/>
                            <a:ea typeface="ＭＳ Ｐゴシック" charset="-128"/>
                          </a:rPr>
                          <m:t>𝑛</m:t>
                        </m:r>
                      </m:sub>
                    </m:sSub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</a:rPr>
                      <m:t>)</m:t>
                    </m:r>
                  </m:oMath>
                </a14:m>
                <a:r>
                  <a:rPr lang="en-US" altLang="en-US" dirty="0">
                    <a:ea typeface="ＭＳ Ｐゴシック" charset="-128"/>
                  </a:rPr>
                  <a:t> satisfies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charset="0"/>
                            <a:ea typeface="ＭＳ Ｐゴシック" charset="-128"/>
                          </a:rPr>
                          <m:t>𝑝</m:t>
                        </m:r>
                      </m:e>
                      <m:sub>
                        <m:r>
                          <a:rPr lang="en-US" altLang="en-US" b="0" i="1" smtClean="0">
                            <a:latin typeface="Cambria Math" charset="0"/>
                            <a:ea typeface="ＭＳ Ｐゴシック" charset="-128"/>
                          </a:rPr>
                          <m:t>1</m:t>
                        </m:r>
                      </m:sub>
                    </m:sSub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</a:rPr>
                      <m:t>+…+</m:t>
                    </m:r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charset="0"/>
                            <a:ea typeface="ＭＳ Ｐゴシック" charset="-128"/>
                          </a:rPr>
                          <m:t>𝑝</m:t>
                        </m:r>
                      </m:e>
                      <m:sub>
                        <m:r>
                          <a:rPr lang="en-US" altLang="en-US" b="0" i="1" smtClean="0">
                            <a:latin typeface="Cambria Math" charset="0"/>
                            <a:ea typeface="ＭＳ Ｐゴシック" charset="-128"/>
                          </a:rPr>
                          <m:t>𝑛</m:t>
                        </m:r>
                      </m:sub>
                    </m:sSub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</a:rPr>
                      <m:t>=1</m:t>
                    </m:r>
                  </m:oMath>
                </a14:m>
                <a:r>
                  <a:rPr lang="en-US" altLang="en-US" dirty="0">
                    <a:ea typeface="ＭＳ Ｐゴシック" charset="-128"/>
                  </a:rPr>
                  <a:t>, they are on a “(n-1)-simplex plane”</a:t>
                </a:r>
              </a:p>
              <a:p>
                <a:pPr lvl="1"/>
                <a:r>
                  <a:rPr lang="en-US" altLang="en-US" dirty="0">
                    <a:ea typeface="ＭＳ Ｐゴシック" charset="-128"/>
                  </a:rPr>
                  <a:t>Remember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s-IS" altLang="en-US" i="1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en-US" i="1">
                            <a:latin typeface="Cambria Math" charset="0"/>
                            <a:ea typeface="ＭＳ Ｐゴシック" charset="-128"/>
                          </a:rPr>
                          <m:t>𝑧</m:t>
                        </m:r>
                        <m:r>
                          <a:rPr lang="en-US" altLang="en-US" i="1">
                            <a:latin typeface="Cambria Math" charset="0"/>
                            <a:ea typeface="ＭＳ Ｐゴシック" charset="-128"/>
                          </a:rPr>
                          <m:t>=1</m:t>
                        </m:r>
                      </m:sub>
                      <m:sup>
                        <m:r>
                          <a:rPr lang="en-US" altLang="en-US" i="1">
                            <a:latin typeface="Cambria Math" charset="0"/>
                            <a:ea typeface="ＭＳ Ｐゴシック" charset="-128"/>
                          </a:rPr>
                          <m:t>𝑇</m:t>
                        </m:r>
                      </m:sup>
                      <m:e>
                        <m:r>
                          <a:rPr lang="en-US" altLang="en-US" i="1">
                            <a:latin typeface="Cambria Math" charset="0"/>
                            <a:ea typeface="ＭＳ Ｐゴシック" charset="-128"/>
                          </a:rPr>
                          <m:t>𝑃</m:t>
                        </m:r>
                        <m:d>
                          <m:dPr>
                            <m:ctrlPr>
                              <a:rPr lang="en-US" altLang="en-US" i="1">
                                <a:latin typeface="Cambria Math" panose="02040503050406030204" pitchFamily="18" charset="0"/>
                                <a:ea typeface="ＭＳ Ｐゴシック" charset="-128"/>
                              </a:rPr>
                            </m:ctrlPr>
                          </m:dPr>
                          <m:e>
                            <m:r>
                              <a:rPr lang="en-US" altLang="en-US" i="1">
                                <a:latin typeface="Cambria Math" charset="0"/>
                                <a:ea typeface="ＭＳ Ｐゴシック" charset="-128"/>
                              </a:rPr>
                              <m:t>𝑧</m:t>
                            </m:r>
                          </m:e>
                          <m:e>
                            <m:r>
                              <a:rPr lang="en-US" altLang="en-US" i="1">
                                <a:latin typeface="Cambria Math" charset="0"/>
                                <a:ea typeface="ＭＳ Ｐゴシック" charset="-128"/>
                              </a:rPr>
                              <m:t>𝑑</m:t>
                            </m:r>
                          </m:e>
                        </m:d>
                      </m:e>
                    </m:nary>
                    <m:r>
                      <a:rPr lang="en-US" altLang="en-US" i="1">
                        <a:latin typeface="Cambria Math" charset="0"/>
                        <a:ea typeface="ＭＳ Ｐゴシック" charset="-128"/>
                      </a:rPr>
                      <m:t>=1</m:t>
                    </m:r>
                  </m:oMath>
                </a14:m>
                <a:r>
                  <a:rPr lang="en-US" altLang="en-US" dirty="0">
                    <a:ea typeface="ＭＳ Ｐゴシック" charset="-128"/>
                  </a:rPr>
                  <a:t> and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s-IS" altLang="en-US" i="1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naryPr>
                      <m:sub>
                        <m:r>
                          <a:rPr lang="en-US" altLang="en-US" i="1">
                            <a:latin typeface="Cambria Math" charset="0"/>
                            <a:ea typeface="ＭＳ Ｐゴシック" charset="-128"/>
                          </a:rPr>
                          <m:t>𝑤</m:t>
                        </m:r>
                        <m:r>
                          <a:rPr lang="en-US" altLang="en-US" i="1">
                            <a:latin typeface="Cambria Math" charset="0"/>
                            <a:ea typeface="ＭＳ Ｐゴシック" charset="-128"/>
                          </a:rPr>
                          <m:t>=1</m:t>
                        </m:r>
                      </m:sub>
                      <m:sup>
                        <m:r>
                          <a:rPr lang="en-US" altLang="en-US" i="1">
                            <a:latin typeface="Cambria Math" charset="0"/>
                            <a:ea typeface="ＭＳ Ｐゴシック" charset="-128"/>
                          </a:rPr>
                          <m:t>𝑊</m:t>
                        </m:r>
                      </m:sup>
                      <m:e>
                        <m:r>
                          <a:rPr lang="en-US" altLang="en-US" i="1">
                            <a:latin typeface="Cambria Math" charset="0"/>
                            <a:ea typeface="ＭＳ Ｐゴシック" charset="-128"/>
                          </a:rPr>
                          <m:t>𝑃</m:t>
                        </m:r>
                        <m:d>
                          <m:dPr>
                            <m:ctrlPr>
                              <a:rPr lang="en-US" altLang="en-US" i="1">
                                <a:latin typeface="Cambria Math" panose="02040503050406030204" pitchFamily="18" charset="0"/>
                                <a:ea typeface="ＭＳ Ｐゴシック" charset="-128"/>
                              </a:rPr>
                            </m:ctrlPr>
                          </m:dPr>
                          <m:e>
                            <m:r>
                              <a:rPr lang="en-US" altLang="en-US" i="1">
                                <a:latin typeface="Cambria Math" charset="0"/>
                                <a:ea typeface="ＭＳ Ｐゴシック" charset="-128"/>
                              </a:rPr>
                              <m:t>𝑤</m:t>
                            </m:r>
                          </m:e>
                          <m:e>
                            <m:r>
                              <a:rPr lang="en-US" altLang="en-US" i="1">
                                <a:latin typeface="Cambria Math" charset="0"/>
                                <a:ea typeface="ＭＳ Ｐゴシック" charset="-128"/>
                              </a:rPr>
                              <m:t>𝑧</m:t>
                            </m:r>
                          </m:e>
                        </m:d>
                      </m:e>
                    </m:nary>
                    <m:r>
                      <a:rPr lang="en-US" altLang="en-US" i="1">
                        <a:latin typeface="Cambria Math" charset="0"/>
                        <a:ea typeface="ＭＳ Ｐゴシック" charset="-128"/>
                      </a:rPr>
                      <m:t>=1</m:t>
                    </m:r>
                  </m:oMath>
                </a14:m>
                <a:endParaRPr lang="en-US" altLang="en-US" dirty="0">
                  <a:ea typeface="ＭＳ Ｐゴシック" charset="-128"/>
                </a:endParaRPr>
              </a:p>
              <a:p>
                <a:r>
                  <a:rPr lang="en-US" altLang="en-US" dirty="0">
                    <a:ea typeface="ＭＳ Ｐゴシック" charset="-128"/>
                  </a:rPr>
                  <a:t>Example: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(</m:t>
                    </m:r>
                    <m:sSub>
                      <m:sSubPr>
                        <m:ctrlPr>
                          <a:rPr lang="en-US" altLang="en-US" b="0" i="1" dirty="0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sSubPr>
                      <m:e>
                        <m:r>
                          <a:rPr lang="en-US" altLang="en-US" i="1" dirty="0" smtClean="0">
                            <a:latin typeface="Cambria Math" charset="0"/>
                            <a:ea typeface="ＭＳ Ｐゴシック" charset="-128"/>
                          </a:rPr>
                          <m:t>𝑝</m:t>
                        </m:r>
                      </m:e>
                      <m:sub>
                        <m:r>
                          <a:rPr lang="en-US" altLang="en-US" b="0" i="1" dirty="0" smtClean="0">
                            <a:latin typeface="Cambria Math" charset="0"/>
                            <a:ea typeface="ＭＳ Ｐゴシック" charset="-128"/>
                          </a:rPr>
                          <m:t>1</m:t>
                        </m:r>
                      </m:sub>
                    </m:sSub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, </m:t>
                    </m:r>
                    <m:sSub>
                      <m:sSubPr>
                        <m:ctrlPr>
                          <a:rPr lang="en-US" altLang="en-US" b="0" i="1" dirty="0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sSubPr>
                      <m:e>
                        <m:r>
                          <a:rPr lang="en-US" altLang="en-US" i="1" dirty="0" smtClean="0">
                            <a:latin typeface="Cambria Math" charset="0"/>
                            <a:ea typeface="ＭＳ Ｐゴシック" charset="-128"/>
                          </a:rPr>
                          <m:t>𝑝</m:t>
                        </m:r>
                      </m:e>
                      <m:sub>
                        <m:r>
                          <a:rPr lang="en-US" altLang="en-US" b="0" i="1" dirty="0" smtClean="0">
                            <a:latin typeface="Cambria Math" charset="0"/>
                            <a:ea typeface="ＭＳ Ｐゴシック" charset="-128"/>
                          </a:rPr>
                          <m:t>2</m:t>
                        </m:r>
                      </m:sub>
                    </m:sSub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, </m:t>
                    </m:r>
                    <m:sSub>
                      <m:sSubPr>
                        <m:ctrlPr>
                          <a:rPr lang="en-US" altLang="en-US" b="0" i="1" dirty="0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sSubPr>
                      <m:e>
                        <m:r>
                          <a:rPr lang="en-US" altLang="en-US" i="1" dirty="0" smtClean="0">
                            <a:latin typeface="Cambria Math" charset="0"/>
                            <a:ea typeface="ＭＳ Ｐゴシック" charset="-128"/>
                          </a:rPr>
                          <m:t>𝑝</m:t>
                        </m:r>
                      </m:e>
                      <m:sub>
                        <m:r>
                          <a:rPr lang="en-US" altLang="en-US" b="0" i="1" dirty="0" smtClean="0">
                            <a:latin typeface="Cambria Math" charset="0"/>
                            <a:ea typeface="ＭＳ Ｐゴシック" charset="-128"/>
                          </a:rPr>
                          <m:t>3</m:t>
                        </m:r>
                      </m:sub>
                    </m:sSub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)</m:t>
                    </m:r>
                  </m:oMath>
                </a14:m>
                <a:r>
                  <a:rPr lang="en-US" altLang="en-US" dirty="0">
                    <a:ea typeface="ＭＳ Ｐゴシック" charset="-128"/>
                  </a:rPr>
                  <a:t> and their 2-simplex plane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Group 48"/>
          <p:cNvGrpSpPr/>
          <p:nvPr/>
        </p:nvGrpSpPr>
        <p:grpSpPr>
          <a:xfrm>
            <a:off x="1586551" y="3368528"/>
            <a:ext cx="8887679" cy="3129756"/>
            <a:chOff x="1586551" y="3368528"/>
            <a:chExt cx="8887679" cy="3129756"/>
          </a:xfrm>
        </p:grpSpPr>
        <p:grpSp>
          <p:nvGrpSpPr>
            <p:cNvPr id="47" name="Group 46"/>
            <p:cNvGrpSpPr/>
            <p:nvPr/>
          </p:nvGrpSpPr>
          <p:grpSpPr>
            <a:xfrm>
              <a:off x="1586551" y="3641897"/>
              <a:ext cx="3692048" cy="2856387"/>
              <a:chOff x="968713" y="3913745"/>
              <a:chExt cx="3692048" cy="2856387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1441750" y="4001294"/>
                <a:ext cx="2753178" cy="2561523"/>
                <a:chOff x="6928939" y="1297459"/>
                <a:chExt cx="2753178" cy="2561523"/>
              </a:xfrm>
            </p:grpSpPr>
            <p:cxnSp>
              <p:nvCxnSpPr>
                <p:cNvPr id="5" name="Straight Arrow Connector 4"/>
                <p:cNvCxnSpPr/>
                <p:nvPr/>
              </p:nvCxnSpPr>
              <p:spPr>
                <a:xfrm flipV="1">
                  <a:off x="7811310" y="1297459"/>
                  <a:ext cx="6398" cy="1844576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 w="sm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Straight Arrow Connector 5"/>
                <p:cNvCxnSpPr/>
                <p:nvPr/>
              </p:nvCxnSpPr>
              <p:spPr>
                <a:xfrm>
                  <a:off x="7817708" y="3142034"/>
                  <a:ext cx="1864409" cy="754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 w="sm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Arrow Connector 6"/>
                <p:cNvCxnSpPr/>
                <p:nvPr/>
              </p:nvCxnSpPr>
              <p:spPr>
                <a:xfrm flipH="1">
                  <a:off x="6928939" y="3134496"/>
                  <a:ext cx="882371" cy="724486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 w="sm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" name="Straight Connector 20"/>
              <p:cNvCxnSpPr/>
              <p:nvPr/>
            </p:nvCxnSpPr>
            <p:spPr>
              <a:xfrm>
                <a:off x="2330519" y="4313564"/>
                <a:ext cx="1479523" cy="153230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1653702" y="4313565"/>
                <a:ext cx="670419" cy="208723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1653702" y="5845871"/>
                <a:ext cx="2156340" cy="5549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968713" y="6400800"/>
                    <a:ext cx="46051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en-US" i="1">
                                  <a:latin typeface="Cambria Math" panose="02040503050406030204" pitchFamily="18" charset="0"/>
                                  <a:ea typeface="ＭＳ Ｐゴシック" charset="-128"/>
                                </a:rPr>
                              </m:ctrlPr>
                            </m:sSubPr>
                            <m:e>
                              <m:r>
                                <a:rPr lang="en-US" altLang="en-US" i="1">
                                  <a:latin typeface="Cambria Math" charset="0"/>
                                  <a:ea typeface="ＭＳ Ｐゴシック" charset="-128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en-US" i="1">
                                  <a:latin typeface="Cambria Math" charset="0"/>
                                  <a:ea typeface="ＭＳ Ｐゴシック" charset="-128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6" name="TextBox 3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68713" y="6400800"/>
                    <a:ext cx="460511" cy="369332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 b="-491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4194928" y="5638314"/>
                    <a:ext cx="46583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en-US" i="1" smtClean="0">
                                  <a:latin typeface="Cambria Math" panose="02040503050406030204" pitchFamily="18" charset="0"/>
                                  <a:ea typeface="ＭＳ Ｐゴシック" charset="-128"/>
                                </a:rPr>
                              </m:ctrlPr>
                            </m:sSubPr>
                            <m:e>
                              <m:r>
                                <a:rPr lang="en-US" altLang="en-US" i="1">
                                  <a:latin typeface="Cambria Math" charset="0"/>
                                  <a:ea typeface="ＭＳ Ｐゴシック" charset="-128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en-US" b="0" i="1" smtClean="0">
                                  <a:latin typeface="Cambria Math" charset="0"/>
                                  <a:ea typeface="ＭＳ Ｐゴシック" charset="-128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7" name="TextBox 3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94928" y="5638314"/>
                    <a:ext cx="465833" cy="369332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b="-491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TextBox 37"/>
                  <p:cNvSpPr txBox="1"/>
                  <p:nvPr/>
                </p:nvSpPr>
                <p:spPr>
                  <a:xfrm>
                    <a:off x="2379514" y="3913745"/>
                    <a:ext cx="46583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en-US" i="1" smtClean="0">
                                  <a:latin typeface="Cambria Math" panose="02040503050406030204" pitchFamily="18" charset="0"/>
                                  <a:ea typeface="ＭＳ Ｐゴシック" charset="-128"/>
                                </a:rPr>
                              </m:ctrlPr>
                            </m:sSubPr>
                            <m:e>
                              <m:r>
                                <a:rPr lang="en-US" altLang="en-US" i="1">
                                  <a:latin typeface="Cambria Math" charset="0"/>
                                  <a:ea typeface="ＭＳ Ｐゴシック" charset="-128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en-US" b="0" i="1" smtClean="0">
                                  <a:latin typeface="Cambria Math" charset="0"/>
                                  <a:ea typeface="ＭＳ Ｐゴシック" charset="-128"/>
                                </a:rPr>
                                <m:t>3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8" name="TextBox 3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79514" y="3913745"/>
                    <a:ext cx="465832" cy="369332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 b="-491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9" name="TextBox 38"/>
              <p:cNvSpPr txBox="1"/>
              <p:nvPr/>
            </p:nvSpPr>
            <p:spPr>
              <a:xfrm>
                <a:off x="1404596" y="6031468"/>
                <a:ext cx="2862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en-US">
                    <a:ea typeface="ＭＳ Ｐゴシック" charset="-128"/>
                  </a:rPr>
                  <a:t>1</a:t>
                </a:r>
                <a:endParaRPr lang="en-US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3666911" y="5453648"/>
                <a:ext cx="2862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en-US">
                    <a:ea typeface="ＭＳ Ｐゴシック" charset="-128"/>
                  </a:rPr>
                  <a:t>1</a:t>
                </a:r>
                <a:endParaRPr lang="en-US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988911" y="4176110"/>
                <a:ext cx="2862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en-US">
                    <a:ea typeface="ＭＳ Ｐゴシック" charset="-128"/>
                  </a:rPr>
                  <a:t>1</a:t>
                </a:r>
                <a:endParaRPr lang="en-US" dirty="0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6942452" y="3368528"/>
              <a:ext cx="3531778" cy="2833172"/>
              <a:chOff x="6324614" y="3640376"/>
              <a:chExt cx="3531778" cy="2833172"/>
            </a:xfrm>
          </p:grpSpPr>
          <p:sp>
            <p:nvSpPr>
              <p:cNvPr id="42" name="Triangle 41"/>
              <p:cNvSpPr/>
              <p:nvPr/>
            </p:nvSpPr>
            <p:spPr>
              <a:xfrm>
                <a:off x="6791523" y="4072990"/>
                <a:ext cx="2545492" cy="2215892"/>
              </a:xfrm>
              <a:prstGeom prst="triangle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6324614" y="6082274"/>
                    <a:ext cx="46051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en-US" i="1">
                                  <a:latin typeface="Cambria Math" panose="02040503050406030204" pitchFamily="18" charset="0"/>
                                  <a:ea typeface="ＭＳ Ｐゴシック" charset="-128"/>
                                </a:rPr>
                              </m:ctrlPr>
                            </m:sSubPr>
                            <m:e>
                              <m:r>
                                <a:rPr lang="en-US" altLang="en-US" i="1">
                                  <a:latin typeface="Cambria Math" charset="0"/>
                                  <a:ea typeface="ＭＳ Ｐゴシック" charset="-128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en-US" i="1">
                                  <a:latin typeface="Cambria Math" charset="0"/>
                                  <a:ea typeface="ＭＳ Ｐゴシック" charset="-128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3" name="TextBox 4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24614" y="6082274"/>
                    <a:ext cx="460511" cy="369332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b="-491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9390559" y="6104216"/>
                    <a:ext cx="46583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en-US" i="1" smtClean="0">
                                  <a:latin typeface="Cambria Math" panose="02040503050406030204" pitchFamily="18" charset="0"/>
                                  <a:ea typeface="ＭＳ Ｐゴシック" charset="-128"/>
                                </a:rPr>
                              </m:ctrlPr>
                            </m:sSubPr>
                            <m:e>
                              <m:r>
                                <a:rPr lang="en-US" altLang="en-US" i="1">
                                  <a:latin typeface="Cambria Math" charset="0"/>
                                  <a:ea typeface="ＭＳ Ｐゴシック" charset="-128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en-US" b="0" i="1" smtClean="0">
                                  <a:latin typeface="Cambria Math" charset="0"/>
                                  <a:ea typeface="ＭＳ Ｐゴシック" charset="-128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4" name="TextBox 4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390559" y="6104216"/>
                    <a:ext cx="465833" cy="369332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 b="-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7831353" y="3640376"/>
                    <a:ext cx="46583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en-US" i="1" smtClean="0">
                                  <a:latin typeface="Cambria Math" panose="02040503050406030204" pitchFamily="18" charset="0"/>
                                  <a:ea typeface="ＭＳ Ｐゴシック" charset="-128"/>
                                </a:rPr>
                              </m:ctrlPr>
                            </m:sSubPr>
                            <m:e>
                              <m:r>
                                <a:rPr lang="en-US" altLang="en-US" i="1">
                                  <a:latin typeface="Cambria Math" charset="0"/>
                                  <a:ea typeface="ＭＳ Ｐゴシック" charset="-128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en-US" b="0" i="1" smtClean="0">
                                  <a:latin typeface="Cambria Math" charset="0"/>
                                  <a:ea typeface="ＭＳ Ｐゴシック" charset="-128"/>
                                </a:rPr>
                                <m:t>3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5" name="TextBox 4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31353" y="3640376"/>
                    <a:ext cx="465832" cy="369332"/>
                  </a:xfrm>
                  <a:prstGeom prst="rect">
                    <a:avLst/>
                  </a:prstGeom>
                  <a:blipFill rotWithShape="0">
                    <a:blip r:embed="rId8"/>
                    <a:stretch>
                      <a:fillRect b="-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46" name="Right Arrow 45"/>
            <p:cNvSpPr/>
            <p:nvPr/>
          </p:nvSpPr>
          <p:spPr>
            <a:xfrm>
              <a:off x="5786708" y="4646685"/>
              <a:ext cx="800925" cy="32236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19A211B-9D59-B642-96E7-D3DEBA050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7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Effect of </a:t>
            </a:r>
            <a:r>
              <a:rPr lang="en-US" altLang="en-US" i="1">
                <a:ea typeface="ＭＳ Ｐゴシック" charset="-128"/>
                <a:sym typeface="Symbol" charset="2"/>
              </a:rPr>
              <a:t>⍺ </a:t>
            </a:r>
            <a:r>
              <a:rPr lang="en-US" altLang="en-US">
                <a:ea typeface="ＭＳ Ｐゴシック" charset="-128"/>
              </a:rPr>
              <a:t>values</a:t>
            </a:r>
          </a:p>
        </p:txBody>
      </p:sp>
      <p:pic>
        <p:nvPicPr>
          <p:cNvPr id="32770" name="Content Placeholder 3" descr="DIRICHLET-2-2-2.png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1905001"/>
            <a:ext cx="3429000" cy="3419475"/>
          </a:xfrm>
        </p:spPr>
      </p:pic>
      <p:grpSp>
        <p:nvGrpSpPr>
          <p:cNvPr id="32771" name="Group 8"/>
          <p:cNvGrpSpPr>
            <a:grpSpLocks/>
          </p:cNvGrpSpPr>
          <p:nvPr/>
        </p:nvGrpSpPr>
        <p:grpSpPr bwMode="auto">
          <a:xfrm>
            <a:off x="1981200" y="1600201"/>
            <a:ext cx="3997058" cy="3875035"/>
            <a:chOff x="457200" y="1600200"/>
            <a:chExt cx="3996880" cy="3874479"/>
          </a:xfrm>
        </p:grpSpPr>
        <p:sp>
          <p:nvSpPr>
            <p:cNvPr id="32779" name="TextBox 5"/>
            <p:cNvSpPr txBox="1">
              <a:spLocks noChangeArrowheads="1"/>
            </p:cNvSpPr>
            <p:nvPr/>
          </p:nvSpPr>
          <p:spPr bwMode="auto">
            <a:xfrm>
              <a:off x="2362200" y="1600200"/>
              <a:ext cx="415480" cy="369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p1</a:t>
              </a:r>
            </a:p>
          </p:txBody>
        </p:sp>
        <p:sp>
          <p:nvSpPr>
            <p:cNvPr id="32780" name="TextBox 6"/>
            <p:cNvSpPr txBox="1">
              <a:spLocks noChangeArrowheads="1"/>
            </p:cNvSpPr>
            <p:nvPr/>
          </p:nvSpPr>
          <p:spPr bwMode="auto">
            <a:xfrm>
              <a:off x="4038600" y="5105400"/>
              <a:ext cx="415480" cy="369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p2</a:t>
              </a:r>
            </a:p>
          </p:txBody>
        </p:sp>
        <p:sp>
          <p:nvSpPr>
            <p:cNvPr id="32781" name="TextBox 7"/>
            <p:cNvSpPr txBox="1">
              <a:spLocks noChangeArrowheads="1"/>
            </p:cNvSpPr>
            <p:nvPr/>
          </p:nvSpPr>
          <p:spPr bwMode="auto">
            <a:xfrm>
              <a:off x="457200" y="5029200"/>
              <a:ext cx="415479" cy="369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p3</a:t>
              </a:r>
            </a:p>
          </p:txBody>
        </p:sp>
      </p:grpSp>
      <p:graphicFrame>
        <p:nvGraphicFramePr>
          <p:cNvPr id="32772" name="Object 2"/>
          <p:cNvGraphicFramePr>
            <a:graphicFrameLocks noChangeAspect="1"/>
          </p:cNvGraphicFramePr>
          <p:nvPr/>
        </p:nvGraphicFramePr>
        <p:xfrm>
          <a:off x="2819400" y="5410200"/>
          <a:ext cx="2387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7" name="Equation" r:id="rId4" imgW="1193800" imgH="228600" progId="Equation.3">
                  <p:embed/>
                </p:oleObj>
              </mc:Choice>
              <mc:Fallback>
                <p:oleObj name="Equation" r:id="rId4" imgW="1193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410200"/>
                        <a:ext cx="2387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773" name="Picture 4" descr="DIRICHLET-2-3-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1905000"/>
            <a:ext cx="336232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774" name="Group 10"/>
          <p:cNvGrpSpPr>
            <a:grpSpLocks/>
          </p:cNvGrpSpPr>
          <p:nvPr/>
        </p:nvGrpSpPr>
        <p:grpSpPr bwMode="auto">
          <a:xfrm>
            <a:off x="6096000" y="1600201"/>
            <a:ext cx="3997058" cy="3875035"/>
            <a:chOff x="457200" y="1600200"/>
            <a:chExt cx="3996880" cy="3874479"/>
          </a:xfrm>
        </p:grpSpPr>
        <p:sp>
          <p:nvSpPr>
            <p:cNvPr id="32776" name="TextBox 11"/>
            <p:cNvSpPr txBox="1">
              <a:spLocks noChangeArrowheads="1"/>
            </p:cNvSpPr>
            <p:nvPr/>
          </p:nvSpPr>
          <p:spPr bwMode="auto">
            <a:xfrm>
              <a:off x="2362200" y="1600200"/>
              <a:ext cx="415480" cy="369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p1</a:t>
              </a:r>
            </a:p>
          </p:txBody>
        </p:sp>
        <p:sp>
          <p:nvSpPr>
            <p:cNvPr id="32777" name="TextBox 12"/>
            <p:cNvSpPr txBox="1">
              <a:spLocks noChangeArrowheads="1"/>
            </p:cNvSpPr>
            <p:nvPr/>
          </p:nvSpPr>
          <p:spPr bwMode="auto">
            <a:xfrm>
              <a:off x="4038600" y="5105400"/>
              <a:ext cx="415480" cy="369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p2</a:t>
              </a:r>
            </a:p>
          </p:txBody>
        </p:sp>
        <p:sp>
          <p:nvSpPr>
            <p:cNvPr id="32778" name="TextBox 13"/>
            <p:cNvSpPr txBox="1">
              <a:spLocks noChangeArrowheads="1"/>
            </p:cNvSpPr>
            <p:nvPr/>
          </p:nvSpPr>
          <p:spPr bwMode="auto">
            <a:xfrm>
              <a:off x="457200" y="5029200"/>
              <a:ext cx="415479" cy="369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p3</a:t>
              </a:r>
            </a:p>
          </p:txBody>
        </p:sp>
      </p:grpSp>
      <p:graphicFrame>
        <p:nvGraphicFramePr>
          <p:cNvPr id="32775" name="Object 3"/>
          <p:cNvGraphicFramePr>
            <a:graphicFrameLocks noChangeAspect="1"/>
          </p:cNvGraphicFramePr>
          <p:nvPr/>
        </p:nvGraphicFramePr>
        <p:xfrm>
          <a:off x="6832600" y="5410200"/>
          <a:ext cx="2438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8" name="Equation" r:id="rId7" imgW="1219200" imgH="228600" progId="Equation.3">
                  <p:embed/>
                </p:oleObj>
              </mc:Choice>
              <mc:Fallback>
                <p:oleObj name="Equation" r:id="rId7" imgW="1219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2600" y="5410200"/>
                        <a:ext cx="2438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7F6FF24-7C04-674B-8267-84F260FBC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52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Effect of </a:t>
            </a:r>
            <a:r>
              <a:rPr lang="en-US" altLang="en-US" i="1">
                <a:ea typeface="ＭＳ Ｐゴシック" charset="-128"/>
                <a:sym typeface="Symbol" charset="2"/>
              </a:rPr>
              <a:t>⍺ </a:t>
            </a:r>
            <a:r>
              <a:rPr lang="en-US" altLang="en-US">
                <a:ea typeface="ＭＳ Ｐゴシック" charset="-128"/>
              </a:rPr>
              <a:t>values</a:t>
            </a:r>
          </a:p>
        </p:txBody>
      </p:sp>
      <p:pic>
        <p:nvPicPr>
          <p:cNvPr id="33794" name="Picture 4" descr="DIRICHLET-2-3-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1905000"/>
            <a:ext cx="336232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3795" name="Group 10"/>
          <p:cNvGrpSpPr>
            <a:grpSpLocks/>
          </p:cNvGrpSpPr>
          <p:nvPr/>
        </p:nvGrpSpPr>
        <p:grpSpPr bwMode="auto">
          <a:xfrm>
            <a:off x="2057400" y="1600201"/>
            <a:ext cx="3997058" cy="3875035"/>
            <a:chOff x="457200" y="1600200"/>
            <a:chExt cx="3996880" cy="3874479"/>
          </a:xfrm>
        </p:grpSpPr>
        <p:sp>
          <p:nvSpPr>
            <p:cNvPr id="33803" name="TextBox 11"/>
            <p:cNvSpPr txBox="1">
              <a:spLocks noChangeArrowheads="1"/>
            </p:cNvSpPr>
            <p:nvPr/>
          </p:nvSpPr>
          <p:spPr bwMode="auto">
            <a:xfrm>
              <a:off x="2362200" y="1600200"/>
              <a:ext cx="415480" cy="369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p1</a:t>
              </a:r>
            </a:p>
          </p:txBody>
        </p:sp>
        <p:sp>
          <p:nvSpPr>
            <p:cNvPr id="33804" name="TextBox 12"/>
            <p:cNvSpPr txBox="1">
              <a:spLocks noChangeArrowheads="1"/>
            </p:cNvSpPr>
            <p:nvPr/>
          </p:nvSpPr>
          <p:spPr bwMode="auto">
            <a:xfrm>
              <a:off x="4038600" y="5105400"/>
              <a:ext cx="415480" cy="369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p2</a:t>
              </a:r>
            </a:p>
          </p:txBody>
        </p:sp>
        <p:sp>
          <p:nvSpPr>
            <p:cNvPr id="33805" name="TextBox 13"/>
            <p:cNvSpPr txBox="1">
              <a:spLocks noChangeArrowheads="1"/>
            </p:cNvSpPr>
            <p:nvPr/>
          </p:nvSpPr>
          <p:spPr bwMode="auto">
            <a:xfrm>
              <a:off x="457200" y="5029200"/>
              <a:ext cx="415479" cy="369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p3</a:t>
              </a:r>
            </a:p>
          </p:txBody>
        </p:sp>
      </p:grpSp>
      <p:graphicFrame>
        <p:nvGraphicFramePr>
          <p:cNvPr id="33796" name="Object 3"/>
          <p:cNvGraphicFramePr>
            <a:graphicFrameLocks noChangeAspect="1"/>
          </p:cNvGraphicFramePr>
          <p:nvPr/>
        </p:nvGraphicFramePr>
        <p:xfrm>
          <a:off x="2794000" y="5410200"/>
          <a:ext cx="2438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1" name="Equation" r:id="rId4" imgW="1219200" imgH="228600" progId="Equation.3">
                  <p:embed/>
                </p:oleObj>
              </mc:Choice>
              <mc:Fallback>
                <p:oleObj name="Equation" r:id="rId4" imgW="1219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0" y="5410200"/>
                        <a:ext cx="2438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797" name="Picture 18" descr="DIRICHLET-2-3-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1" y="1905000"/>
            <a:ext cx="336232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3798" name="Group 10"/>
          <p:cNvGrpSpPr>
            <a:grpSpLocks/>
          </p:cNvGrpSpPr>
          <p:nvPr/>
        </p:nvGrpSpPr>
        <p:grpSpPr bwMode="auto">
          <a:xfrm>
            <a:off x="6019800" y="1600201"/>
            <a:ext cx="3997058" cy="3875035"/>
            <a:chOff x="457200" y="1600200"/>
            <a:chExt cx="3996880" cy="3874479"/>
          </a:xfrm>
        </p:grpSpPr>
        <p:sp>
          <p:nvSpPr>
            <p:cNvPr id="33800" name="TextBox 21"/>
            <p:cNvSpPr txBox="1">
              <a:spLocks noChangeArrowheads="1"/>
            </p:cNvSpPr>
            <p:nvPr/>
          </p:nvSpPr>
          <p:spPr bwMode="auto">
            <a:xfrm>
              <a:off x="2362200" y="1600200"/>
              <a:ext cx="415480" cy="369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p1</a:t>
              </a:r>
            </a:p>
          </p:txBody>
        </p:sp>
        <p:sp>
          <p:nvSpPr>
            <p:cNvPr id="33801" name="TextBox 22"/>
            <p:cNvSpPr txBox="1">
              <a:spLocks noChangeArrowheads="1"/>
            </p:cNvSpPr>
            <p:nvPr/>
          </p:nvSpPr>
          <p:spPr bwMode="auto">
            <a:xfrm>
              <a:off x="4038600" y="5105400"/>
              <a:ext cx="415480" cy="369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p2</a:t>
              </a:r>
            </a:p>
          </p:txBody>
        </p:sp>
        <p:sp>
          <p:nvSpPr>
            <p:cNvPr id="33802" name="TextBox 23"/>
            <p:cNvSpPr txBox="1">
              <a:spLocks noChangeArrowheads="1"/>
            </p:cNvSpPr>
            <p:nvPr/>
          </p:nvSpPr>
          <p:spPr bwMode="auto">
            <a:xfrm>
              <a:off x="457200" y="5029200"/>
              <a:ext cx="415479" cy="369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p3</a:t>
              </a:r>
            </a:p>
          </p:txBody>
        </p:sp>
      </p:grpSp>
      <p:graphicFrame>
        <p:nvGraphicFramePr>
          <p:cNvPr id="33799" name="Object 4"/>
          <p:cNvGraphicFramePr>
            <a:graphicFrameLocks noChangeAspect="1"/>
          </p:cNvGraphicFramePr>
          <p:nvPr/>
        </p:nvGraphicFramePr>
        <p:xfrm>
          <a:off x="6743700" y="5410200"/>
          <a:ext cx="2463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2" name="Equation" r:id="rId7" imgW="1231366" imgH="228501" progId="Equation.3">
                  <p:embed/>
                </p:oleObj>
              </mc:Choice>
              <mc:Fallback>
                <p:oleObj name="Equation" r:id="rId7" imgW="1231366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3700" y="5410200"/>
                        <a:ext cx="2463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3D7209-50CB-BB40-981E-D575145F2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85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219200"/>
            <a:ext cx="8229600" cy="5334000"/>
          </a:xfrm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  <a:p>
            <a:pPr eaLnBrk="1" hangingPunct="1"/>
            <a:endParaRPr lang="en-US" altLang="en-US">
              <a:ea typeface="ＭＳ Ｐゴシック" charset="-128"/>
            </a:endParaRPr>
          </a:p>
          <a:p>
            <a:pPr eaLnBrk="1" hangingPunct="1"/>
            <a:endParaRPr lang="en-US" altLang="en-US">
              <a:ea typeface="ＭＳ Ｐゴシック" charset="-128"/>
            </a:endParaRPr>
          </a:p>
          <a:p>
            <a:pPr eaLnBrk="1" hangingPunct="1"/>
            <a:endParaRPr lang="en-US" altLang="en-US">
              <a:ea typeface="ＭＳ Ｐゴシック" charset="-128"/>
            </a:endParaRPr>
          </a:p>
          <a:p>
            <a:pPr eaLnBrk="1" hangingPunct="1"/>
            <a:endParaRPr lang="en-US" altLang="en-US">
              <a:ea typeface="ＭＳ Ｐゴシック" charset="-128"/>
            </a:endParaRPr>
          </a:p>
          <a:p>
            <a:pPr eaLnBrk="1" hangingPunct="1"/>
            <a:endParaRPr lang="en-US" altLang="en-US">
              <a:ea typeface="ＭＳ Ｐゴシック" charset="-128"/>
            </a:endParaRPr>
          </a:p>
          <a:p>
            <a:pPr eaLnBrk="1" hangingPunct="1"/>
            <a:endParaRPr lang="en-US" altLang="en-US">
              <a:ea typeface="ＭＳ Ｐゴシック" charset="-128"/>
            </a:endParaRPr>
          </a:p>
          <a:p>
            <a:pPr eaLnBrk="1" hangingPunct="1"/>
            <a:endParaRPr lang="en-US" altLang="en-US">
              <a:ea typeface="ＭＳ Ｐゴシック" charset="-128"/>
            </a:endParaRPr>
          </a:p>
          <a:p>
            <a:pPr eaLnBrk="1" hangingPunct="1"/>
            <a:endParaRPr lang="en-US" altLang="en-US">
              <a:ea typeface="ＭＳ Ｐゴシック" charset="-128"/>
            </a:endParaRPr>
          </a:p>
        </p:txBody>
      </p:sp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Effect of </a:t>
            </a:r>
            <a:r>
              <a:rPr lang="en-US" altLang="en-US" i="1">
                <a:ea typeface="ＭＳ Ｐゴシック" charset="-128"/>
                <a:sym typeface="Symbol" charset="2"/>
              </a:rPr>
              <a:t>⍺ </a:t>
            </a:r>
            <a:r>
              <a:rPr lang="en-US" altLang="en-US">
                <a:ea typeface="ＭＳ Ｐゴシック" charset="-128"/>
              </a:rPr>
              <a:t>values</a:t>
            </a:r>
          </a:p>
        </p:txBody>
      </p:sp>
      <p:pic>
        <p:nvPicPr>
          <p:cNvPr id="34819" name="Picture 4" descr="DIRICHLET-2-3-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1" y="1447800"/>
            <a:ext cx="336232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4820" name="Group 10"/>
          <p:cNvGrpSpPr>
            <a:grpSpLocks/>
          </p:cNvGrpSpPr>
          <p:nvPr/>
        </p:nvGrpSpPr>
        <p:grpSpPr bwMode="auto">
          <a:xfrm>
            <a:off x="6324600" y="1143001"/>
            <a:ext cx="3997058" cy="3875035"/>
            <a:chOff x="457200" y="1600200"/>
            <a:chExt cx="3996880" cy="3874479"/>
          </a:xfrm>
        </p:grpSpPr>
        <p:sp>
          <p:nvSpPr>
            <p:cNvPr id="34828" name="TextBox 11"/>
            <p:cNvSpPr txBox="1">
              <a:spLocks noChangeArrowheads="1"/>
            </p:cNvSpPr>
            <p:nvPr/>
          </p:nvSpPr>
          <p:spPr bwMode="auto">
            <a:xfrm>
              <a:off x="2362200" y="1600200"/>
              <a:ext cx="415480" cy="369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p1</a:t>
              </a:r>
            </a:p>
          </p:txBody>
        </p:sp>
        <p:sp>
          <p:nvSpPr>
            <p:cNvPr id="34829" name="TextBox 12"/>
            <p:cNvSpPr txBox="1">
              <a:spLocks noChangeArrowheads="1"/>
            </p:cNvSpPr>
            <p:nvPr/>
          </p:nvSpPr>
          <p:spPr bwMode="auto">
            <a:xfrm>
              <a:off x="4038600" y="5105400"/>
              <a:ext cx="415480" cy="369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p2</a:t>
              </a:r>
            </a:p>
          </p:txBody>
        </p:sp>
        <p:sp>
          <p:nvSpPr>
            <p:cNvPr id="34830" name="TextBox 13"/>
            <p:cNvSpPr txBox="1">
              <a:spLocks noChangeArrowheads="1"/>
            </p:cNvSpPr>
            <p:nvPr/>
          </p:nvSpPr>
          <p:spPr bwMode="auto">
            <a:xfrm>
              <a:off x="457200" y="5029200"/>
              <a:ext cx="415479" cy="369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p3</a:t>
              </a:r>
            </a:p>
          </p:txBody>
        </p:sp>
      </p:grpSp>
      <p:pic>
        <p:nvPicPr>
          <p:cNvPr id="34821" name="Picture 18" descr="DIRICHLET-2-3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1447800"/>
            <a:ext cx="336232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4822" name="Group 10"/>
          <p:cNvGrpSpPr>
            <a:grpSpLocks/>
          </p:cNvGrpSpPr>
          <p:nvPr/>
        </p:nvGrpSpPr>
        <p:grpSpPr bwMode="auto">
          <a:xfrm>
            <a:off x="1981200" y="1143001"/>
            <a:ext cx="3997058" cy="3875035"/>
            <a:chOff x="457200" y="1600200"/>
            <a:chExt cx="3996880" cy="3874479"/>
          </a:xfrm>
        </p:grpSpPr>
        <p:sp>
          <p:nvSpPr>
            <p:cNvPr id="34825" name="TextBox 21"/>
            <p:cNvSpPr txBox="1">
              <a:spLocks noChangeArrowheads="1"/>
            </p:cNvSpPr>
            <p:nvPr/>
          </p:nvSpPr>
          <p:spPr bwMode="auto">
            <a:xfrm>
              <a:off x="2362200" y="1600200"/>
              <a:ext cx="415480" cy="369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p1</a:t>
              </a:r>
            </a:p>
          </p:txBody>
        </p:sp>
        <p:sp>
          <p:nvSpPr>
            <p:cNvPr id="34826" name="TextBox 22"/>
            <p:cNvSpPr txBox="1">
              <a:spLocks noChangeArrowheads="1"/>
            </p:cNvSpPr>
            <p:nvPr/>
          </p:nvSpPr>
          <p:spPr bwMode="auto">
            <a:xfrm>
              <a:off x="4038600" y="5105400"/>
              <a:ext cx="415480" cy="369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p2</a:t>
              </a:r>
            </a:p>
          </p:txBody>
        </p:sp>
        <p:sp>
          <p:nvSpPr>
            <p:cNvPr id="34827" name="TextBox 23"/>
            <p:cNvSpPr txBox="1">
              <a:spLocks noChangeArrowheads="1"/>
            </p:cNvSpPr>
            <p:nvPr/>
          </p:nvSpPr>
          <p:spPr bwMode="auto">
            <a:xfrm>
              <a:off x="457200" y="5029200"/>
              <a:ext cx="415479" cy="369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p3</a:t>
              </a:r>
            </a:p>
          </p:txBody>
        </p:sp>
      </p:grpSp>
      <p:graphicFrame>
        <p:nvGraphicFramePr>
          <p:cNvPr id="34823" name="Object 3"/>
          <p:cNvGraphicFramePr>
            <a:graphicFrameLocks noChangeAspect="1"/>
          </p:cNvGraphicFramePr>
          <p:nvPr/>
        </p:nvGraphicFramePr>
        <p:xfrm>
          <a:off x="2768600" y="5029200"/>
          <a:ext cx="2387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5" name="Equation" r:id="rId5" imgW="1193800" imgH="228600" progId="Equation.3">
                  <p:embed/>
                </p:oleObj>
              </mc:Choice>
              <mc:Fallback>
                <p:oleObj name="Equation" r:id="rId5" imgW="1193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8600" y="5029200"/>
                        <a:ext cx="2387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3"/>
          <p:cNvGraphicFramePr>
            <a:graphicFrameLocks noChangeAspect="1"/>
          </p:cNvGraphicFramePr>
          <p:nvPr/>
        </p:nvGraphicFramePr>
        <p:xfrm>
          <a:off x="7010400" y="5029200"/>
          <a:ext cx="2514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6" name="Equation" r:id="rId7" imgW="1257300" imgH="228600" progId="Equation.3">
                  <p:embed/>
                </p:oleObj>
              </mc:Choice>
              <mc:Fallback>
                <p:oleObj name="Equation" r:id="rId7" imgW="1257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029200"/>
                        <a:ext cx="2514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618D74-1601-4842-943A-8F9A30D96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91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LSI uses SVD to find the best rank-K approximation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The result is difficult to interpret especially with negative numbers</a:t>
            </a:r>
          </a:p>
          <a:p>
            <a:r>
              <a:rPr lang="en-US" altLang="en-US" dirty="0">
                <a:ea typeface="ＭＳ Ｐゴシック" charset="-128"/>
              </a:rPr>
              <a:t>Q: Can we develop a more interpretable method?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61CB42-0A0D-FF43-8399-15A15DCBE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9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219200"/>
            <a:ext cx="8229600" cy="5334000"/>
          </a:xfrm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  <a:p>
            <a:pPr eaLnBrk="1" hangingPunct="1"/>
            <a:endParaRPr lang="en-US" altLang="en-US">
              <a:ea typeface="ＭＳ Ｐゴシック" charset="-128"/>
            </a:endParaRPr>
          </a:p>
          <a:p>
            <a:pPr eaLnBrk="1" hangingPunct="1"/>
            <a:endParaRPr lang="en-US" altLang="en-US">
              <a:ea typeface="ＭＳ Ｐゴシック" charset="-128"/>
            </a:endParaRPr>
          </a:p>
          <a:p>
            <a:pPr eaLnBrk="1" hangingPunct="1"/>
            <a:endParaRPr lang="en-US" altLang="en-US">
              <a:ea typeface="ＭＳ Ｐゴシック" charset="-128"/>
            </a:endParaRPr>
          </a:p>
          <a:p>
            <a:pPr eaLnBrk="1" hangingPunct="1"/>
            <a:endParaRPr lang="en-US" altLang="en-US">
              <a:ea typeface="ＭＳ Ｐゴシック" charset="-128"/>
            </a:endParaRPr>
          </a:p>
          <a:p>
            <a:pPr eaLnBrk="1" hangingPunct="1"/>
            <a:endParaRPr lang="en-US" altLang="en-US">
              <a:ea typeface="ＭＳ Ｐゴシック" charset="-128"/>
            </a:endParaRPr>
          </a:p>
          <a:p>
            <a:pPr eaLnBrk="1" hangingPunct="1"/>
            <a:endParaRPr lang="en-US" altLang="en-US">
              <a:ea typeface="ＭＳ Ｐゴシック" charset="-128"/>
            </a:endParaRPr>
          </a:p>
          <a:p>
            <a:pPr eaLnBrk="1" hangingPunct="1"/>
            <a:endParaRPr lang="en-US" altLang="en-US">
              <a:ea typeface="ＭＳ Ｐゴシック" charset="-128"/>
            </a:endParaRPr>
          </a:p>
          <a:p>
            <a:pPr eaLnBrk="1" hangingPunct="1"/>
            <a:endParaRPr lang="en-US" altLang="en-US">
              <a:ea typeface="ＭＳ Ｐゴシック" charset="-128"/>
            </a:endParaRPr>
          </a:p>
        </p:txBody>
      </p:sp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Effect of </a:t>
            </a:r>
            <a:r>
              <a:rPr lang="en-US" altLang="en-US" i="1">
                <a:ea typeface="ＭＳ Ｐゴシック" charset="-128"/>
                <a:sym typeface="Symbol" charset="2"/>
              </a:rPr>
              <a:t>⍺ </a:t>
            </a:r>
            <a:r>
              <a:rPr lang="en-US" altLang="en-US">
                <a:ea typeface="ＭＳ Ｐゴシック" charset="-128"/>
              </a:rPr>
              <a:t>values</a:t>
            </a:r>
          </a:p>
        </p:txBody>
      </p:sp>
      <p:pic>
        <p:nvPicPr>
          <p:cNvPr id="35843" name="Picture 4" descr="DIRICHLET-2-3-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1" y="1671639"/>
            <a:ext cx="3362325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TextBox 11"/>
          <p:cNvSpPr txBox="1">
            <a:spLocks noChangeArrowheads="1"/>
          </p:cNvSpPr>
          <p:nvPr/>
        </p:nvSpPr>
        <p:spPr bwMode="auto">
          <a:xfrm>
            <a:off x="8610600" y="2590800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p1</a:t>
            </a:r>
          </a:p>
        </p:txBody>
      </p:sp>
      <p:sp>
        <p:nvSpPr>
          <p:cNvPr id="35845" name="TextBox 12"/>
          <p:cNvSpPr txBox="1">
            <a:spLocks noChangeArrowheads="1"/>
          </p:cNvSpPr>
          <p:nvPr/>
        </p:nvSpPr>
        <p:spPr bwMode="auto">
          <a:xfrm>
            <a:off x="8763000" y="4343400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p2</a:t>
            </a:r>
          </a:p>
        </p:txBody>
      </p:sp>
      <p:sp>
        <p:nvSpPr>
          <p:cNvPr id="35846" name="TextBox 13"/>
          <p:cNvSpPr txBox="1">
            <a:spLocks noChangeArrowheads="1"/>
          </p:cNvSpPr>
          <p:nvPr/>
        </p:nvSpPr>
        <p:spPr bwMode="auto">
          <a:xfrm>
            <a:off x="6477000" y="3505200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p3</a:t>
            </a:r>
          </a:p>
        </p:txBody>
      </p:sp>
      <p:pic>
        <p:nvPicPr>
          <p:cNvPr id="35847" name="Picture 18" descr="DIRICHLET-2-3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1671639"/>
            <a:ext cx="3362325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8" name="TextBox 21"/>
          <p:cNvSpPr txBox="1">
            <a:spLocks noChangeArrowheads="1"/>
          </p:cNvSpPr>
          <p:nvPr/>
        </p:nvSpPr>
        <p:spPr bwMode="auto">
          <a:xfrm>
            <a:off x="4495800" y="2514600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p1</a:t>
            </a:r>
          </a:p>
        </p:txBody>
      </p:sp>
      <p:sp>
        <p:nvSpPr>
          <p:cNvPr id="35849" name="TextBox 22"/>
          <p:cNvSpPr txBox="1">
            <a:spLocks noChangeArrowheads="1"/>
          </p:cNvSpPr>
          <p:nvPr/>
        </p:nvSpPr>
        <p:spPr bwMode="auto">
          <a:xfrm>
            <a:off x="4419600" y="4572000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p2</a:t>
            </a:r>
          </a:p>
        </p:txBody>
      </p:sp>
      <p:sp>
        <p:nvSpPr>
          <p:cNvPr id="35850" name="TextBox 23"/>
          <p:cNvSpPr txBox="1">
            <a:spLocks noChangeArrowheads="1"/>
          </p:cNvSpPr>
          <p:nvPr/>
        </p:nvSpPr>
        <p:spPr bwMode="auto">
          <a:xfrm>
            <a:off x="2133600" y="3657600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p3</a:t>
            </a:r>
          </a:p>
        </p:txBody>
      </p:sp>
      <p:graphicFrame>
        <p:nvGraphicFramePr>
          <p:cNvPr id="35851" name="Object 3"/>
          <p:cNvGraphicFramePr>
            <a:graphicFrameLocks noChangeAspect="1"/>
          </p:cNvGraphicFramePr>
          <p:nvPr/>
        </p:nvGraphicFramePr>
        <p:xfrm>
          <a:off x="2768600" y="5029200"/>
          <a:ext cx="2387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9" name="Equation" r:id="rId5" imgW="1193800" imgH="228600" progId="Equation.3">
                  <p:embed/>
                </p:oleObj>
              </mc:Choice>
              <mc:Fallback>
                <p:oleObj name="Equation" r:id="rId5" imgW="1193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8600" y="5029200"/>
                        <a:ext cx="2387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2" name="Object 3"/>
          <p:cNvGraphicFramePr>
            <a:graphicFrameLocks noChangeAspect="1"/>
          </p:cNvGraphicFramePr>
          <p:nvPr/>
        </p:nvGraphicFramePr>
        <p:xfrm>
          <a:off x="7010400" y="5029200"/>
          <a:ext cx="2514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0" name="Equation" r:id="rId7" imgW="1257300" imgH="228600" progId="Equation.3">
                  <p:embed/>
                </p:oleObj>
              </mc:Choice>
              <mc:Fallback>
                <p:oleObj name="Equation" r:id="rId7" imgW="1257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029200"/>
                        <a:ext cx="2514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460E276-3E80-3B43-BB3F-843EA8F45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28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Minor Correction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                                                                   is not a standard </a:t>
            </a:r>
            <a:r>
              <a:rPr lang="en-US" dirty="0" err="1"/>
              <a:t>Dirichlet</a:t>
            </a: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distribution</a:t>
            </a:r>
          </a:p>
          <a:p>
            <a:r>
              <a:rPr lang="en-US" dirty="0"/>
              <a:t>The “standard” </a:t>
            </a:r>
            <a:r>
              <a:rPr lang="en-US" dirty="0" err="1"/>
              <a:t>Dirichlet</a:t>
            </a:r>
            <a:r>
              <a:rPr lang="en-US" dirty="0"/>
              <a:t> distribution formula: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I used non-standard to make the connection to multinomial distribution clear</a:t>
            </a:r>
          </a:p>
          <a:p>
            <a:pPr lvl="1"/>
            <a:r>
              <a:rPr lang="en-US" dirty="0"/>
              <a:t>From now on, we use the standard formula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168334"/>
              </p:ext>
            </p:extLst>
          </p:nvPr>
        </p:nvGraphicFramePr>
        <p:xfrm>
          <a:off x="1322174" y="1516706"/>
          <a:ext cx="5318125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3" imgW="2895600" imgH="673100" progId="Equation.3">
                  <p:embed/>
                </p:oleObj>
              </mc:Choice>
              <mc:Fallback>
                <p:oleObj name="Equation" r:id="rId3" imgW="2895600" imgH="673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2174" y="1516706"/>
                        <a:ext cx="5318125" cy="1236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119483"/>
              </p:ext>
            </p:extLst>
          </p:nvPr>
        </p:nvGraphicFramePr>
        <p:xfrm>
          <a:off x="1975023" y="3540211"/>
          <a:ext cx="527839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5" imgW="2781300" imgH="673100" progId="Equation.3">
                  <p:embed/>
                </p:oleObj>
              </mc:Choice>
              <mc:Fallback>
                <p:oleObj name="Equation" r:id="rId5" imgW="2781300" imgH="673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5023" y="3540211"/>
                        <a:ext cx="5278393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C237AB-8F4B-274A-9E5A-A95D0985E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61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LDA Document Generation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sz="2400" dirty="0">
                    <a:ea typeface="ＭＳ Ｐゴシック" charset="-128"/>
                  </a:rPr>
                  <a:t>For each topic </a:t>
                </a:r>
                <a:r>
                  <a:rPr lang="en-US" altLang="en-US" sz="2400" i="1" dirty="0">
                    <a:latin typeface="Times" charset="0"/>
                    <a:ea typeface="ＭＳ Ｐゴシック" charset="-128"/>
                  </a:rPr>
                  <a:t>z</a:t>
                </a:r>
                <a:endParaRPr lang="en-US" altLang="en-US" sz="2400" i="1" baseline="-25000" dirty="0">
                  <a:latin typeface="Times" charset="0"/>
                  <a:ea typeface="ＭＳ Ｐゴシック" charset="-128"/>
                </a:endParaRPr>
              </a:p>
              <a:p>
                <a:pPr lvl="1"/>
                <a:r>
                  <a:rPr lang="en-US" altLang="en-US" sz="2100" dirty="0">
                    <a:ea typeface="ＭＳ Ｐゴシック" charset="-128"/>
                  </a:rPr>
                  <a:t>Pick the word probability vector </a:t>
                </a:r>
                <a14:m>
                  <m:oMath xmlns:m="http://schemas.openxmlformats.org/officeDocument/2006/math">
                    <m:r>
                      <a:rPr lang="en-US" altLang="en-US" sz="2100" i="1" dirty="0" smtClean="0">
                        <a:latin typeface="Cambria Math" charset="0"/>
                        <a:ea typeface="ＭＳ Ｐゴシック" charset="-128"/>
                      </a:rPr>
                      <m:t>𝑃</m:t>
                    </m:r>
                    <m:r>
                      <a:rPr lang="en-US" altLang="en-US" sz="2100" i="1" dirty="0" smtClean="0">
                        <a:latin typeface="Cambria Math" charset="0"/>
                        <a:ea typeface="ＭＳ Ｐゴシック" charset="-128"/>
                      </a:rPr>
                      <m:t>(</m:t>
                    </m:r>
                    <m:r>
                      <a:rPr lang="en-US" altLang="en-US" sz="2100" i="1" dirty="0" err="1">
                        <a:latin typeface="Cambria Math" charset="0"/>
                        <a:ea typeface="ＭＳ Ｐゴシック" charset="-128"/>
                      </a:rPr>
                      <m:t>𝑤</m:t>
                    </m:r>
                    <m:r>
                      <a:rPr lang="en-US" altLang="en-US" sz="2100" i="1" dirty="0" err="1">
                        <a:latin typeface="Cambria Math" charset="0"/>
                        <a:ea typeface="ＭＳ Ｐゴシック" charset="-128"/>
                      </a:rPr>
                      <m:t>|</m:t>
                    </m:r>
                    <m:r>
                      <a:rPr lang="en-US" altLang="en-US" sz="2100" i="1" dirty="0" err="1">
                        <a:latin typeface="Cambria Math" charset="0"/>
                        <a:ea typeface="ＭＳ Ｐゴシック" charset="-128"/>
                      </a:rPr>
                      <m:t>𝑧</m:t>
                    </m:r>
                    <m:r>
                      <a:rPr lang="en-US" altLang="en-US" sz="2100" i="1" dirty="0">
                        <a:latin typeface="Cambria Math" charset="0"/>
                        <a:ea typeface="ＭＳ Ｐゴシック" charset="-128"/>
                      </a:rPr>
                      <m:t>)</m:t>
                    </m:r>
                  </m:oMath>
                </a14:m>
                <a:r>
                  <a:rPr lang="ja-JP" altLang="en-US" sz="2100" dirty="0">
                    <a:latin typeface="Times" charset="0"/>
                    <a:ea typeface="ＭＳ Ｐゴシック" charset="-128"/>
                  </a:rPr>
                  <a:t>’</a:t>
                </a:r>
                <a:r>
                  <a:rPr lang="en-US" altLang="ja-JP" sz="2100" dirty="0">
                    <a:latin typeface="Times" charset="0"/>
                    <a:ea typeface="ＭＳ Ｐゴシック" charset="-128"/>
                  </a:rPr>
                  <a:t>s</a:t>
                </a:r>
                <a:r>
                  <a:rPr lang="en-US" altLang="ja-JP" sz="2100" dirty="0">
                    <a:ea typeface="ＭＳ Ｐゴシック" charset="-128"/>
                  </a:rPr>
                  <a:t> by taking a random sample from Dir(β</a:t>
                </a:r>
                <a:r>
                  <a:rPr lang="en-US" altLang="ja-JP" sz="2100" i="1" baseline="-25000" dirty="0">
                    <a:latin typeface="Times" charset="0"/>
                    <a:ea typeface="ＭＳ Ｐゴシック" charset="-128"/>
                  </a:rPr>
                  <a:t>1</a:t>
                </a:r>
                <a:r>
                  <a:rPr lang="en-US" altLang="ja-JP" sz="2100" dirty="0">
                    <a:ea typeface="ＭＳ Ｐゴシック" charset="-128"/>
                  </a:rPr>
                  <a:t>,…,</a:t>
                </a:r>
                <a:r>
                  <a:rPr lang="en-US" altLang="ja-JP" sz="2100" i="1" dirty="0">
                    <a:ea typeface="ＭＳ Ｐゴシック" charset="-128"/>
                    <a:sym typeface="Symbol" charset="2"/>
                  </a:rPr>
                  <a:t> </a:t>
                </a:r>
                <a:r>
                  <a:rPr lang="en-US" altLang="ja-JP" sz="2100" dirty="0">
                    <a:ea typeface="ＭＳ Ｐゴシック" charset="-128"/>
                  </a:rPr>
                  <a:t>β</a:t>
                </a:r>
                <a:r>
                  <a:rPr lang="en-US" altLang="ja-JP" sz="2100" i="1" baseline="-25000" dirty="0">
                    <a:latin typeface="Times" charset="0"/>
                    <a:ea typeface="ＭＳ Ｐゴシック" charset="-128"/>
                  </a:rPr>
                  <a:t>W</a:t>
                </a:r>
                <a:r>
                  <a:rPr lang="en-US" altLang="ja-JP" sz="2100" dirty="0">
                    <a:ea typeface="ＭＳ Ｐゴシック" charset="-128"/>
                  </a:rPr>
                  <a:t>)</a:t>
                </a:r>
              </a:p>
              <a:p>
                <a:r>
                  <a:rPr lang="en-US" altLang="en-US" sz="2400" dirty="0">
                    <a:ea typeface="ＭＳ Ｐゴシック" charset="-128"/>
                  </a:rPr>
                  <a:t>For every document </a:t>
                </a:r>
                <a:r>
                  <a:rPr lang="en-US" altLang="en-US" sz="2400" i="1" dirty="0">
                    <a:latin typeface="Times" charset="0"/>
                    <a:ea typeface="ＭＳ Ｐゴシック" charset="-128"/>
                  </a:rPr>
                  <a:t>d</a:t>
                </a:r>
                <a:endParaRPr lang="en-US" altLang="en-US" sz="2400" dirty="0">
                  <a:ea typeface="ＭＳ Ｐゴシック" charset="-128"/>
                </a:endParaRPr>
              </a:p>
              <a:p>
                <a:pPr lvl="1"/>
                <a:r>
                  <a:rPr lang="en-US" altLang="en-US" sz="2100" dirty="0">
                    <a:ea typeface="ＭＳ Ｐゴシック" charset="-128"/>
                  </a:rPr>
                  <a:t>The user decides its topic vector </a:t>
                </a:r>
                <a14:m>
                  <m:oMath xmlns:m="http://schemas.openxmlformats.org/officeDocument/2006/math">
                    <m:r>
                      <a:rPr lang="en-US" altLang="en-US" sz="2100" i="1" dirty="0" smtClean="0">
                        <a:latin typeface="Cambria Math" charset="0"/>
                        <a:ea typeface="ＭＳ Ｐゴシック" charset="-128"/>
                      </a:rPr>
                      <m:t>𝑃</m:t>
                    </m:r>
                    <m:r>
                      <a:rPr lang="en-US" altLang="en-US" sz="2100" i="1" dirty="0" smtClean="0">
                        <a:latin typeface="Cambria Math" charset="0"/>
                        <a:ea typeface="ＭＳ Ｐゴシック" charset="-128"/>
                      </a:rPr>
                      <m:t>(</m:t>
                    </m:r>
                    <m:r>
                      <a:rPr lang="en-US" altLang="en-US" sz="2100" i="1" dirty="0" err="1">
                        <a:latin typeface="Cambria Math" charset="0"/>
                        <a:ea typeface="ＭＳ Ｐゴシック" charset="-128"/>
                      </a:rPr>
                      <m:t>𝑧</m:t>
                    </m:r>
                    <m:r>
                      <a:rPr lang="en-US" altLang="en-US" sz="2100" i="1" dirty="0" err="1">
                        <a:latin typeface="Cambria Math" charset="0"/>
                        <a:ea typeface="ＭＳ Ｐゴシック" charset="-128"/>
                      </a:rPr>
                      <m:t>|</m:t>
                    </m:r>
                    <m:r>
                      <a:rPr lang="en-US" altLang="en-US" sz="2100" i="1" dirty="0" err="1">
                        <a:latin typeface="Cambria Math" charset="0"/>
                        <a:ea typeface="ＭＳ Ｐゴシック" charset="-128"/>
                      </a:rPr>
                      <m:t>𝑑</m:t>
                    </m:r>
                    <m:r>
                      <a:rPr lang="en-US" altLang="en-US" sz="2100" i="1" dirty="0">
                        <a:latin typeface="Cambria Math" charset="0"/>
                        <a:ea typeface="ＭＳ Ｐゴシック" charset="-128"/>
                      </a:rPr>
                      <m:t>)</m:t>
                    </m:r>
                  </m:oMath>
                </a14:m>
                <a:r>
                  <a:rPr lang="ja-JP" altLang="en-US" sz="2100" dirty="0">
                    <a:latin typeface="Times" charset="0"/>
                    <a:ea typeface="ＭＳ Ｐゴシック" charset="-128"/>
                  </a:rPr>
                  <a:t>’</a:t>
                </a:r>
                <a:r>
                  <a:rPr lang="en-US" altLang="ja-JP" sz="2100" dirty="0">
                    <a:latin typeface="Times" charset="0"/>
                    <a:ea typeface="ＭＳ Ｐゴシック" charset="-128"/>
                  </a:rPr>
                  <a:t>s </a:t>
                </a:r>
                <a:r>
                  <a:rPr lang="en-US" altLang="ja-JP" sz="2100" dirty="0">
                    <a:ea typeface="ＭＳ Ｐゴシック" charset="-128"/>
                  </a:rPr>
                  <a:t>by taking a random sample from Dir(</a:t>
                </a:r>
                <a:r>
                  <a:rPr lang="en-US" altLang="ja-JP" sz="2100" i="1" dirty="0">
                    <a:ea typeface="ＭＳ Ｐゴシック" charset="-128"/>
                    <a:sym typeface="Symbol" charset="2"/>
                  </a:rPr>
                  <a:t>⍺</a:t>
                </a:r>
                <a:r>
                  <a:rPr lang="en-US" altLang="ja-JP" sz="2100" i="1" baseline="-25000" dirty="0">
                    <a:latin typeface="Times" charset="0"/>
                    <a:ea typeface="ＭＳ Ｐゴシック" charset="-128"/>
                  </a:rPr>
                  <a:t>1</a:t>
                </a:r>
                <a:r>
                  <a:rPr lang="en-US" altLang="ja-JP" sz="2100" dirty="0">
                    <a:ea typeface="ＭＳ Ｐゴシック" charset="-128"/>
                  </a:rPr>
                  <a:t>,…,</a:t>
                </a:r>
                <a:r>
                  <a:rPr lang="en-US" altLang="ja-JP" sz="2100" i="1" dirty="0">
                    <a:ea typeface="ＭＳ Ｐゴシック" charset="-128"/>
                    <a:sym typeface="Symbol" charset="2"/>
                  </a:rPr>
                  <a:t> ⍺</a:t>
                </a:r>
                <a:r>
                  <a:rPr lang="en-US" altLang="ja-JP" sz="2100" i="1" baseline="-25000" dirty="0">
                    <a:latin typeface="Times" charset="0"/>
                    <a:ea typeface="ＭＳ Ｐゴシック" charset="-128"/>
                  </a:rPr>
                  <a:t>T</a:t>
                </a:r>
                <a:r>
                  <a:rPr lang="en-US" altLang="ja-JP" sz="2100" dirty="0">
                    <a:ea typeface="ＭＳ Ｐゴシック" charset="-128"/>
                  </a:rPr>
                  <a:t>)</a:t>
                </a:r>
              </a:p>
              <a:p>
                <a:pPr lvl="1"/>
                <a:r>
                  <a:rPr lang="en-US" altLang="en-US" sz="2100" dirty="0">
                    <a:ea typeface="ＭＳ Ｐゴシック" charset="-128"/>
                  </a:rPr>
                  <a:t>For each word in </a:t>
                </a:r>
                <a:r>
                  <a:rPr lang="en-US" altLang="en-US" sz="2100" i="1" dirty="0">
                    <a:latin typeface="Times" charset="0"/>
                    <a:ea typeface="ＭＳ Ｐゴシック" charset="-128"/>
                  </a:rPr>
                  <a:t>d</a:t>
                </a:r>
                <a:endParaRPr lang="en-US" altLang="en-US" sz="2100" dirty="0">
                  <a:ea typeface="ＭＳ Ｐゴシック" charset="-128"/>
                </a:endParaRPr>
              </a:p>
              <a:p>
                <a:pPr lvl="2"/>
                <a:r>
                  <a:rPr lang="en-US" altLang="en-US" sz="1900" dirty="0">
                    <a:ea typeface="ＭＳ Ｐゴシック" charset="-128"/>
                  </a:rPr>
                  <a:t>The user selects a topic </a:t>
                </a:r>
                <a:r>
                  <a:rPr lang="en-US" altLang="en-US" sz="1900" i="1" dirty="0">
                    <a:latin typeface="Times" charset="0"/>
                    <a:ea typeface="ＭＳ Ｐゴシック" charset="-128"/>
                  </a:rPr>
                  <a:t>z</a:t>
                </a:r>
                <a:r>
                  <a:rPr lang="en-US" altLang="en-US" sz="1900" dirty="0">
                    <a:latin typeface="Times" charset="0"/>
                    <a:ea typeface="ＭＳ Ｐゴシック" charset="-128"/>
                  </a:rPr>
                  <a:t> </a:t>
                </a:r>
                <a:r>
                  <a:rPr lang="en-US" altLang="en-US" sz="1900" dirty="0">
                    <a:ea typeface="ＭＳ Ｐゴシック" charset="-128"/>
                  </a:rPr>
                  <a:t>with probability </a:t>
                </a:r>
                <a14:m>
                  <m:oMath xmlns:m="http://schemas.openxmlformats.org/officeDocument/2006/math">
                    <m:r>
                      <a:rPr lang="en-US" altLang="en-US" sz="1900" i="1" dirty="0" smtClean="0">
                        <a:latin typeface="Cambria Math" charset="0"/>
                        <a:ea typeface="ＭＳ Ｐゴシック" charset="-128"/>
                      </a:rPr>
                      <m:t>𝑃</m:t>
                    </m:r>
                    <m:r>
                      <a:rPr lang="en-US" altLang="en-US" sz="1900" i="1" dirty="0" smtClean="0">
                        <a:latin typeface="Cambria Math" charset="0"/>
                        <a:ea typeface="ＭＳ Ｐゴシック" charset="-128"/>
                      </a:rPr>
                      <m:t>(</m:t>
                    </m:r>
                    <m:r>
                      <a:rPr lang="en-US" altLang="en-US" sz="1900" i="1" dirty="0" err="1">
                        <a:latin typeface="Cambria Math" charset="0"/>
                        <a:ea typeface="ＭＳ Ｐゴシック" charset="-128"/>
                      </a:rPr>
                      <m:t>𝑧</m:t>
                    </m:r>
                    <m:r>
                      <a:rPr lang="en-US" altLang="en-US" sz="1900" i="1" dirty="0" err="1">
                        <a:latin typeface="Cambria Math" charset="0"/>
                        <a:ea typeface="ＭＳ Ｐゴシック" charset="-128"/>
                      </a:rPr>
                      <m:t>|</m:t>
                    </m:r>
                    <m:r>
                      <a:rPr lang="en-US" altLang="en-US" sz="1900" i="1" dirty="0" err="1">
                        <a:latin typeface="Cambria Math" charset="0"/>
                        <a:ea typeface="ＭＳ Ｐゴシック" charset="-128"/>
                      </a:rPr>
                      <m:t>𝑑</m:t>
                    </m:r>
                    <m:r>
                      <a:rPr lang="en-US" altLang="en-US" sz="1900" i="1" dirty="0">
                        <a:latin typeface="Cambria Math" charset="0"/>
                        <a:ea typeface="ＭＳ Ｐゴシック" charset="-128"/>
                      </a:rPr>
                      <m:t>)</m:t>
                    </m:r>
                  </m:oMath>
                </a14:m>
                <a:endParaRPr lang="en-US" altLang="en-US" sz="1900" dirty="0">
                  <a:ea typeface="ＭＳ Ｐゴシック" charset="-128"/>
                </a:endParaRPr>
              </a:p>
              <a:p>
                <a:pPr lvl="2"/>
                <a:r>
                  <a:rPr lang="en-US" altLang="en-US" sz="1900" dirty="0">
                    <a:ea typeface="ＭＳ Ｐゴシック" charset="-128"/>
                  </a:rPr>
                  <a:t>The user selects a word </a:t>
                </a:r>
                <a:r>
                  <a:rPr lang="en-US" altLang="en-US" sz="1900" i="1" dirty="0">
                    <a:latin typeface="Times" charset="0"/>
                    <a:ea typeface="ＭＳ Ｐゴシック" charset="-128"/>
                  </a:rPr>
                  <a:t>w</a:t>
                </a:r>
                <a:r>
                  <a:rPr lang="en-US" altLang="en-US" sz="1900" dirty="0">
                    <a:ea typeface="ＭＳ Ｐゴシック" charset="-128"/>
                  </a:rPr>
                  <a:t> with probability </a:t>
                </a:r>
                <a14:m>
                  <m:oMath xmlns:m="http://schemas.openxmlformats.org/officeDocument/2006/math">
                    <m:r>
                      <a:rPr lang="en-US" altLang="en-US" sz="1900" i="1" dirty="0" smtClean="0">
                        <a:latin typeface="Cambria Math" charset="0"/>
                        <a:ea typeface="ＭＳ Ｐゴシック" charset="-128"/>
                      </a:rPr>
                      <m:t>𝑃</m:t>
                    </m:r>
                    <m:r>
                      <a:rPr lang="en-US" altLang="en-US" sz="1900" i="1" dirty="0" smtClean="0">
                        <a:latin typeface="Cambria Math" charset="0"/>
                        <a:ea typeface="ＭＳ Ｐゴシック" charset="-128"/>
                      </a:rPr>
                      <m:t>(</m:t>
                    </m:r>
                    <m:r>
                      <a:rPr lang="en-US" altLang="en-US" sz="1900" i="1" dirty="0" err="1">
                        <a:latin typeface="Cambria Math" charset="0"/>
                        <a:ea typeface="ＭＳ Ｐゴシック" charset="-128"/>
                      </a:rPr>
                      <m:t>𝑤</m:t>
                    </m:r>
                    <m:r>
                      <a:rPr lang="en-US" altLang="en-US" sz="1900" i="1" dirty="0" err="1">
                        <a:latin typeface="Cambria Math" charset="0"/>
                        <a:ea typeface="ＭＳ Ｐゴシック" charset="-128"/>
                      </a:rPr>
                      <m:t>|</m:t>
                    </m:r>
                    <m:r>
                      <a:rPr lang="en-US" altLang="en-US" sz="1900" i="1" dirty="0" err="1">
                        <a:latin typeface="Cambria Math" charset="0"/>
                        <a:ea typeface="ＭＳ Ｐゴシック" charset="-128"/>
                      </a:rPr>
                      <m:t>𝑧</m:t>
                    </m:r>
                    <m:r>
                      <a:rPr lang="en-US" altLang="en-US" sz="1900" i="1" dirty="0">
                        <a:latin typeface="Cambria Math" charset="0"/>
                        <a:ea typeface="ＭＳ Ｐゴシック" charset="-128"/>
                      </a:rPr>
                      <m:t>)</m:t>
                    </m:r>
                  </m:oMath>
                </a14:m>
                <a:endParaRPr lang="en-US" altLang="en-US" sz="1900" dirty="0">
                  <a:latin typeface="Times" charset="0"/>
                  <a:ea typeface="ＭＳ Ｐゴシック" charset="-128"/>
                </a:endParaRPr>
              </a:p>
              <a:p>
                <a:r>
                  <a:rPr lang="en-US" altLang="en-US" sz="2400" dirty="0">
                    <a:ea typeface="ＭＳ Ｐゴシック" charset="-128"/>
                  </a:rPr>
                  <a:t>Once all is said and done, we have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en-US" sz="2100" i="1" dirty="0" smtClean="0">
                        <a:latin typeface="Cambria Math" charset="0"/>
                        <a:ea typeface="ＭＳ Ｐゴシック" charset="-128"/>
                      </a:rPr>
                      <m:t>𝑃</m:t>
                    </m:r>
                    <m:r>
                      <a:rPr lang="en-US" altLang="en-US" sz="2100" i="1" dirty="0" smtClean="0">
                        <a:latin typeface="Cambria Math" charset="0"/>
                        <a:ea typeface="ＭＳ Ｐゴシック" charset="-128"/>
                      </a:rPr>
                      <m:t>(</m:t>
                    </m:r>
                    <m:r>
                      <a:rPr lang="en-US" altLang="en-US" sz="2100" i="1" dirty="0" err="1">
                        <a:latin typeface="Cambria Math" charset="0"/>
                        <a:ea typeface="ＭＳ Ｐゴシック" charset="-128"/>
                      </a:rPr>
                      <m:t>𝑤</m:t>
                    </m:r>
                    <m:r>
                      <a:rPr lang="en-US" altLang="en-US" sz="2100" i="1" dirty="0" err="1">
                        <a:latin typeface="Cambria Math" charset="0"/>
                        <a:ea typeface="ＭＳ Ｐゴシック" charset="-128"/>
                      </a:rPr>
                      <m:t>|</m:t>
                    </m:r>
                    <m:r>
                      <a:rPr lang="en-US" altLang="en-US" sz="2100" i="1" dirty="0" err="1">
                        <a:latin typeface="Cambria Math" charset="0"/>
                        <a:ea typeface="ＭＳ Ｐゴシック" charset="-128"/>
                      </a:rPr>
                      <m:t>𝑧</m:t>
                    </m:r>
                    <m:r>
                      <a:rPr lang="en-US" altLang="en-US" sz="2100" i="1" dirty="0">
                        <a:latin typeface="Cambria Math" charset="0"/>
                        <a:ea typeface="ＭＳ Ｐゴシック" charset="-128"/>
                      </a:rPr>
                      <m:t>)</m:t>
                    </m:r>
                  </m:oMath>
                </a14:m>
                <a:r>
                  <a:rPr lang="en-US" altLang="en-US" sz="2100" dirty="0">
                    <a:latin typeface="Times" charset="0"/>
                    <a:ea typeface="ＭＳ Ｐゴシック" charset="-128"/>
                  </a:rPr>
                  <a:t>: </a:t>
                </a:r>
                <a:r>
                  <a:rPr lang="en-US" altLang="en-US" sz="2100" dirty="0">
                    <a:ea typeface="ＭＳ Ｐゴシック" charset="-128"/>
                  </a:rPr>
                  <a:t>topic-term vector for each topic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en-US" sz="2100" i="1" dirty="0" smtClean="0">
                        <a:latin typeface="Cambria Math" charset="0"/>
                        <a:ea typeface="ＭＳ Ｐゴシック" charset="-128"/>
                      </a:rPr>
                      <m:t>𝑃</m:t>
                    </m:r>
                    <m:r>
                      <a:rPr lang="en-US" altLang="en-US" sz="2100" i="1" dirty="0" smtClean="0">
                        <a:latin typeface="Cambria Math" charset="0"/>
                        <a:ea typeface="ＭＳ Ｐゴシック" charset="-128"/>
                      </a:rPr>
                      <m:t>(</m:t>
                    </m:r>
                    <m:r>
                      <a:rPr lang="en-US" altLang="en-US" sz="2100" i="1" dirty="0" err="1">
                        <a:latin typeface="Cambria Math" charset="0"/>
                        <a:ea typeface="ＭＳ Ｐゴシック" charset="-128"/>
                      </a:rPr>
                      <m:t>𝑧</m:t>
                    </m:r>
                    <m:r>
                      <a:rPr lang="en-US" altLang="en-US" sz="2100" i="1" dirty="0" err="1">
                        <a:latin typeface="Cambria Math" charset="0"/>
                        <a:ea typeface="ＭＳ Ｐゴシック" charset="-128"/>
                      </a:rPr>
                      <m:t>|</m:t>
                    </m:r>
                    <m:r>
                      <a:rPr lang="en-US" altLang="en-US" sz="2100" i="1" dirty="0" err="1">
                        <a:latin typeface="Cambria Math" charset="0"/>
                        <a:ea typeface="ＭＳ Ｐゴシック" charset="-128"/>
                      </a:rPr>
                      <m:t>𝑑</m:t>
                    </m:r>
                    <m:r>
                      <a:rPr lang="en-US" altLang="en-US" sz="2100" i="1" dirty="0">
                        <a:latin typeface="Cambria Math" charset="0"/>
                        <a:ea typeface="ＭＳ Ｐゴシック" charset="-128"/>
                      </a:rPr>
                      <m:t>)</m:t>
                    </m:r>
                  </m:oMath>
                </a14:m>
                <a:r>
                  <a:rPr lang="en-US" altLang="en-US" sz="2100" dirty="0">
                    <a:latin typeface="Times" charset="0"/>
                    <a:ea typeface="ＭＳ Ｐゴシック" charset="-128"/>
                  </a:rPr>
                  <a:t>:</a:t>
                </a:r>
                <a:r>
                  <a:rPr lang="en-US" altLang="en-US" sz="2100" dirty="0">
                    <a:ea typeface="ＭＳ Ｐゴシック" charset="-128"/>
                  </a:rPr>
                  <a:t> document-topic vector for each document</a:t>
                </a:r>
              </a:p>
              <a:p>
                <a:pPr lvl="1"/>
                <a:r>
                  <a:rPr lang="en-US" altLang="en-US" sz="2100" dirty="0">
                    <a:ea typeface="ＭＳ Ｐゴシック" charset="-128"/>
                  </a:rPr>
                  <a:t>Topic assignment to every word in each document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12" t="-1961" r="-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FA44EB-D14F-6F41-BEEB-C1EA3C1D8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017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Symmetric </a:t>
            </a:r>
            <a:r>
              <a:rPr lang="en-US" dirty="0" err="1"/>
              <a:t>Dirichlet</a:t>
            </a:r>
            <a:r>
              <a:rPr lang="en-US" dirty="0"/>
              <a:t>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In principle, we need to assume two vectors, (</a:t>
            </a:r>
            <a:r>
              <a:rPr lang="en-US" altLang="en-US" i="1" dirty="0">
                <a:ea typeface="ＭＳ Ｐゴシック" charset="-128"/>
                <a:sym typeface="Symbol" charset="2"/>
              </a:rPr>
              <a:t>⍺</a:t>
            </a:r>
            <a:r>
              <a:rPr lang="en-US" altLang="en-US" baseline="-25000" dirty="0">
                <a:latin typeface="Times New Roman" charset="0"/>
                <a:ea typeface="ＭＳ Ｐゴシック" charset="-128"/>
              </a:rPr>
              <a:t>1</a:t>
            </a:r>
            <a:r>
              <a:rPr lang="en-US" altLang="en-US" dirty="0">
                <a:ea typeface="ＭＳ Ｐゴシック" charset="-128"/>
              </a:rPr>
              <a:t>,…,</a:t>
            </a:r>
            <a:r>
              <a:rPr lang="en-US" altLang="en-US" i="1" dirty="0">
                <a:ea typeface="ＭＳ Ｐゴシック" charset="-128"/>
                <a:sym typeface="Symbol" charset="2"/>
              </a:rPr>
              <a:t> ⍺</a:t>
            </a:r>
            <a:r>
              <a:rPr lang="en-US" altLang="en-US" baseline="-25000" dirty="0">
                <a:latin typeface="Times New Roman" charset="0"/>
                <a:ea typeface="ＭＳ Ｐゴシック" charset="-128"/>
              </a:rPr>
              <a:t>T</a:t>
            </a:r>
            <a:r>
              <a:rPr lang="en-US" altLang="en-US" dirty="0">
                <a:ea typeface="ＭＳ Ｐゴシック" charset="-128"/>
              </a:rPr>
              <a:t>) and (</a:t>
            </a:r>
            <a:r>
              <a:rPr lang="en-US" altLang="ja-JP" dirty="0">
                <a:ea typeface="ＭＳ Ｐゴシック" charset="-128"/>
              </a:rPr>
              <a:t>β</a:t>
            </a:r>
            <a:r>
              <a:rPr lang="en-US" altLang="en-US" baseline="-25000" dirty="0">
                <a:latin typeface="Times New Roman" charset="0"/>
                <a:ea typeface="ＭＳ Ｐゴシック" charset="-128"/>
              </a:rPr>
              <a:t>1 </a:t>
            </a:r>
            <a:r>
              <a:rPr lang="en-US" altLang="en-US" dirty="0">
                <a:ea typeface="ＭＳ Ｐゴシック" charset="-128"/>
              </a:rPr>
              <a:t>,…, </a:t>
            </a:r>
            <a:r>
              <a:rPr lang="en-US" altLang="ja-JP" dirty="0">
                <a:ea typeface="ＭＳ Ｐゴシック" charset="-128"/>
              </a:rPr>
              <a:t>β</a:t>
            </a:r>
            <a:r>
              <a:rPr lang="en-US" altLang="en-US" baseline="-25000" dirty="0">
                <a:latin typeface="Times New Roman" charset="0"/>
                <a:ea typeface="ＭＳ Ｐゴシック" charset="-128"/>
              </a:rPr>
              <a:t>W</a:t>
            </a:r>
            <a:r>
              <a:rPr lang="en-US" altLang="en-US" dirty="0">
                <a:ea typeface="ＭＳ Ｐゴシック" charset="-128"/>
              </a:rPr>
              <a:t>) as input parameters.</a:t>
            </a:r>
          </a:p>
          <a:p>
            <a:r>
              <a:rPr lang="en-US" altLang="en-US" dirty="0">
                <a:ea typeface="ＭＳ Ｐゴシック" charset="-128"/>
              </a:rPr>
              <a:t>In practice, we often assume all </a:t>
            </a:r>
            <a:r>
              <a:rPr lang="en-US" altLang="en-US" i="1" dirty="0">
                <a:ea typeface="ＭＳ Ｐゴシック" charset="-128"/>
                <a:sym typeface="Symbol" charset="2"/>
              </a:rPr>
              <a:t>⍺</a:t>
            </a:r>
            <a:r>
              <a:rPr lang="en-US" altLang="en-US" i="1" baseline="-25000" dirty="0">
                <a:latin typeface="Times New Roman" charset="0"/>
                <a:ea typeface="ＭＳ Ｐゴシック" charset="-128"/>
              </a:rPr>
              <a:t>i</a:t>
            </a:r>
            <a:r>
              <a:rPr lang="en-US" altLang="en-US" dirty="0">
                <a:ea typeface="ＭＳ Ｐゴシック" charset="-128"/>
              </a:rPr>
              <a:t>’s are equal to </a:t>
            </a:r>
            <a:r>
              <a:rPr lang="en-US" altLang="en-US" i="1" dirty="0">
                <a:ea typeface="ＭＳ Ｐゴシック" charset="-128"/>
                <a:sym typeface="Symbol" charset="2"/>
              </a:rPr>
              <a:t>⍺</a:t>
            </a:r>
            <a:r>
              <a:rPr lang="en-US" altLang="en-US" dirty="0">
                <a:ea typeface="ＭＳ Ｐゴシック" charset="-128"/>
              </a:rPr>
              <a:t> and all </a:t>
            </a:r>
            <a:r>
              <a:rPr lang="en-US" altLang="ja-JP" dirty="0">
                <a:ea typeface="ＭＳ Ｐゴシック" charset="-128"/>
              </a:rPr>
              <a:t>β</a:t>
            </a:r>
            <a:r>
              <a:rPr lang="en-US" altLang="en-US" i="1" baseline="-25000" dirty="0">
                <a:latin typeface="Times New Roman" charset="0"/>
                <a:ea typeface="ＭＳ Ｐゴシック" charset="-128"/>
              </a:rPr>
              <a:t>i</a:t>
            </a:r>
            <a:r>
              <a:rPr lang="en-US" altLang="en-US" dirty="0">
                <a:ea typeface="ＭＳ Ｐゴシック" charset="-128"/>
              </a:rPr>
              <a:t>’s = </a:t>
            </a:r>
            <a:r>
              <a:rPr lang="en-US" altLang="ja-JP" dirty="0">
                <a:ea typeface="ＭＳ Ｐゴシック" charset="-128"/>
              </a:rPr>
              <a:t>β</a:t>
            </a:r>
            <a:r>
              <a:rPr lang="en-US" altLang="en-US" i="1" dirty="0">
                <a:ea typeface="ＭＳ Ｐゴシック" charset="-128"/>
                <a:sym typeface="Symbol" charset="2"/>
              </a:rPr>
              <a:t> 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Use two scalar values </a:t>
            </a:r>
            <a:r>
              <a:rPr lang="en-US" altLang="en-US" i="1" dirty="0">
                <a:ea typeface="ＭＳ Ｐゴシック" charset="-128"/>
                <a:sym typeface="Symbol" charset="2"/>
              </a:rPr>
              <a:t>⍺ </a:t>
            </a:r>
            <a:r>
              <a:rPr lang="en-US" altLang="en-US" dirty="0">
                <a:ea typeface="ＭＳ Ｐゴシック" charset="-128"/>
                <a:sym typeface="Symbol" charset="2"/>
              </a:rPr>
              <a:t>and</a:t>
            </a:r>
            <a:r>
              <a:rPr lang="en-US" altLang="en-US" i="1" dirty="0">
                <a:ea typeface="ＭＳ Ｐゴシック" charset="-128"/>
                <a:sym typeface="Symbol" charset="2"/>
              </a:rPr>
              <a:t> </a:t>
            </a:r>
            <a:r>
              <a:rPr lang="en-US" altLang="ja-JP" dirty="0">
                <a:ea typeface="ＭＳ Ｐゴシック" charset="-128"/>
              </a:rPr>
              <a:t>β</a:t>
            </a:r>
            <a:r>
              <a:rPr lang="en-US" altLang="en-US" i="1" dirty="0">
                <a:ea typeface="ＭＳ Ｐゴシック" charset="-128"/>
                <a:sym typeface="Symbol" charset="2"/>
              </a:rPr>
              <a:t>,</a:t>
            </a:r>
            <a:r>
              <a:rPr lang="en-US" altLang="en-US" dirty="0">
                <a:ea typeface="ＭＳ Ｐゴシック" charset="-128"/>
                <a:sym typeface="Symbol" charset="2"/>
              </a:rPr>
              <a:t> </a:t>
            </a:r>
            <a:r>
              <a:rPr lang="en-US" altLang="en-US" dirty="0">
                <a:ea typeface="ＭＳ Ｐゴシック" charset="-128"/>
              </a:rPr>
              <a:t>not two vectors.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Symmetric </a:t>
            </a:r>
            <a:r>
              <a:rPr lang="en-US" altLang="en-US" dirty="0" err="1">
                <a:ea typeface="ＭＳ Ｐゴシック" charset="-128"/>
              </a:rPr>
              <a:t>Dirichlet</a:t>
            </a:r>
            <a:r>
              <a:rPr lang="en-US" altLang="en-US" dirty="0">
                <a:ea typeface="ＭＳ Ｐゴシック" charset="-128"/>
              </a:rPr>
              <a:t> distribution</a:t>
            </a:r>
          </a:p>
          <a:p>
            <a:r>
              <a:rPr lang="en-US" altLang="en-US" dirty="0">
                <a:ea typeface="ＭＳ Ｐゴシック" charset="-128"/>
              </a:rPr>
              <a:t> Q: What is the implication of this assumption?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062D19-A724-F34B-BA3B-86C8679F8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693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219200"/>
            <a:ext cx="10515600" cy="5334000"/>
          </a:xfrm>
        </p:spPr>
        <p:txBody>
          <a:bodyPr>
            <a:normAutofit lnSpcReduction="10000"/>
          </a:bodyPr>
          <a:lstStyle/>
          <a:p>
            <a:pPr eaLnBrk="1" hangingPunct="1"/>
            <a:endParaRPr lang="en-US" altLang="en-US" dirty="0">
              <a:ea typeface="ＭＳ Ｐゴシック" charset="-128"/>
            </a:endParaRPr>
          </a:p>
          <a:p>
            <a:pPr eaLnBrk="1" hangingPunct="1"/>
            <a:endParaRPr lang="en-US" altLang="en-US" dirty="0">
              <a:ea typeface="ＭＳ Ｐゴシック" charset="-128"/>
            </a:endParaRPr>
          </a:p>
          <a:p>
            <a:pPr eaLnBrk="1" hangingPunct="1"/>
            <a:endParaRPr lang="en-US" altLang="en-US" dirty="0">
              <a:ea typeface="ＭＳ Ｐゴシック" charset="-128"/>
            </a:endParaRPr>
          </a:p>
          <a:p>
            <a:pPr eaLnBrk="1" hangingPunct="1"/>
            <a:endParaRPr lang="en-US" altLang="en-US" dirty="0">
              <a:ea typeface="ＭＳ Ｐゴシック" charset="-128"/>
            </a:endParaRPr>
          </a:p>
          <a:p>
            <a:pPr eaLnBrk="1" hangingPunct="1"/>
            <a:endParaRPr lang="en-US" altLang="en-US" dirty="0">
              <a:ea typeface="ＭＳ Ｐゴシック" charset="-128"/>
            </a:endParaRPr>
          </a:p>
          <a:p>
            <a:pPr eaLnBrk="1" hangingPunct="1"/>
            <a:endParaRPr lang="en-US" altLang="en-US" dirty="0">
              <a:ea typeface="ＭＳ Ｐゴシック" charset="-128"/>
            </a:endParaRPr>
          </a:p>
          <a:p>
            <a:pPr eaLnBrk="1" hangingPunct="1"/>
            <a:endParaRPr lang="en-US" altLang="en-US" dirty="0">
              <a:ea typeface="ＭＳ Ｐゴシック" charset="-128"/>
            </a:endParaRPr>
          </a:p>
          <a:p>
            <a:pPr eaLnBrk="1" hangingPunct="1"/>
            <a:endParaRPr lang="en-US" altLang="en-US" dirty="0">
              <a:ea typeface="ＭＳ Ｐゴシック" charset="-128"/>
            </a:endParaRP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Q: What does it mean? How will the sampled document topic vectors change as </a:t>
            </a:r>
            <a:r>
              <a:rPr lang="en-US" altLang="en-US" i="1" dirty="0">
                <a:ea typeface="ＭＳ Ｐゴシック" charset="-128"/>
                <a:sym typeface="Symbol" charset="2"/>
              </a:rPr>
              <a:t>⍺ </a:t>
            </a:r>
            <a:r>
              <a:rPr lang="en-US" altLang="en-US" dirty="0">
                <a:ea typeface="ＭＳ Ｐゴシック" charset="-128"/>
              </a:rPr>
              <a:t>grows?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Common choice: </a:t>
            </a:r>
            <a:r>
              <a:rPr lang="en-US" altLang="en-US" i="1" dirty="0">
                <a:ea typeface="ＭＳ Ｐゴシック" charset="-128"/>
                <a:sym typeface="Symbol" charset="2"/>
              </a:rPr>
              <a:t>⍺ = </a:t>
            </a:r>
            <a:r>
              <a:rPr lang="en-US" altLang="en-US" dirty="0">
                <a:ea typeface="ＭＳ Ｐゴシック" charset="-128"/>
                <a:sym typeface="Symbol" charset="2"/>
              </a:rPr>
              <a:t>50/T, </a:t>
            </a:r>
            <a:r>
              <a:rPr lang="en-US" altLang="en-US" i="1" dirty="0">
                <a:latin typeface="Symbol" charset="2"/>
                <a:ea typeface="ＭＳ Ｐゴシック" charset="-128"/>
              </a:rPr>
              <a:t>b = </a:t>
            </a:r>
            <a:r>
              <a:rPr lang="en-US" altLang="en-US" dirty="0">
                <a:ea typeface="ＭＳ Ｐゴシック" charset="-128"/>
              </a:rPr>
              <a:t>200/W</a:t>
            </a:r>
          </a:p>
          <a:p>
            <a:pPr eaLnBrk="1" hangingPunct="1"/>
            <a:endParaRPr lang="en-US" altLang="en-US" dirty="0">
              <a:ea typeface="ＭＳ Ｐゴシック" charset="-128"/>
            </a:endParaRPr>
          </a:p>
        </p:txBody>
      </p:sp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Effect of </a:t>
            </a:r>
            <a:r>
              <a:rPr lang="en-US" altLang="en-US" i="1">
                <a:ea typeface="ＭＳ Ｐゴシック" charset="-128"/>
                <a:sym typeface="Symbol" charset="2"/>
              </a:rPr>
              <a:t>⍺ </a:t>
            </a:r>
            <a:r>
              <a:rPr lang="en-US" altLang="en-US">
                <a:ea typeface="ＭＳ Ｐゴシック" charset="-128"/>
              </a:rPr>
              <a:t>value on Symmetric Dirichlet</a:t>
            </a:r>
          </a:p>
        </p:txBody>
      </p:sp>
      <p:pic>
        <p:nvPicPr>
          <p:cNvPr id="39939" name="Picture 4" descr="DIRICHLET-2-3-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1" y="1671639"/>
            <a:ext cx="3362325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TextBox 11"/>
          <p:cNvSpPr txBox="1">
            <a:spLocks noChangeArrowheads="1"/>
          </p:cNvSpPr>
          <p:nvPr/>
        </p:nvSpPr>
        <p:spPr bwMode="auto">
          <a:xfrm>
            <a:off x="8610600" y="2590800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p1</a:t>
            </a:r>
          </a:p>
        </p:txBody>
      </p:sp>
      <p:sp>
        <p:nvSpPr>
          <p:cNvPr id="39941" name="TextBox 12"/>
          <p:cNvSpPr txBox="1">
            <a:spLocks noChangeArrowheads="1"/>
          </p:cNvSpPr>
          <p:nvPr/>
        </p:nvSpPr>
        <p:spPr bwMode="auto">
          <a:xfrm>
            <a:off x="8763000" y="4343400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p2</a:t>
            </a:r>
          </a:p>
        </p:txBody>
      </p:sp>
      <p:sp>
        <p:nvSpPr>
          <p:cNvPr id="39942" name="TextBox 13"/>
          <p:cNvSpPr txBox="1">
            <a:spLocks noChangeArrowheads="1"/>
          </p:cNvSpPr>
          <p:nvPr/>
        </p:nvSpPr>
        <p:spPr bwMode="auto">
          <a:xfrm>
            <a:off x="6477000" y="3505200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p3</a:t>
            </a:r>
          </a:p>
        </p:txBody>
      </p:sp>
      <p:graphicFrame>
        <p:nvGraphicFramePr>
          <p:cNvPr id="39943" name="Object 2"/>
          <p:cNvGraphicFramePr>
            <a:graphicFrameLocks noChangeAspect="1"/>
          </p:cNvGraphicFramePr>
          <p:nvPr/>
        </p:nvGraphicFramePr>
        <p:xfrm>
          <a:off x="7772400" y="4419600"/>
          <a:ext cx="762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5" name="Equation" r:id="rId4" imgW="380670" imgH="177646" progId="Equation.3">
                  <p:embed/>
                </p:oleObj>
              </mc:Choice>
              <mc:Fallback>
                <p:oleObj name="Equation" r:id="rId4" imgW="380670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4419600"/>
                        <a:ext cx="7620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9944" name="Picture 18" descr="DIRICHLET-2-3-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1671639"/>
            <a:ext cx="3362325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5" name="TextBox 21"/>
          <p:cNvSpPr txBox="1">
            <a:spLocks noChangeArrowheads="1"/>
          </p:cNvSpPr>
          <p:nvPr/>
        </p:nvSpPr>
        <p:spPr bwMode="auto">
          <a:xfrm>
            <a:off x="4495800" y="2514600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p1</a:t>
            </a:r>
          </a:p>
        </p:txBody>
      </p:sp>
      <p:sp>
        <p:nvSpPr>
          <p:cNvPr id="39946" name="TextBox 22"/>
          <p:cNvSpPr txBox="1">
            <a:spLocks noChangeArrowheads="1"/>
          </p:cNvSpPr>
          <p:nvPr/>
        </p:nvSpPr>
        <p:spPr bwMode="auto">
          <a:xfrm>
            <a:off x="4419600" y="4572000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p2</a:t>
            </a:r>
          </a:p>
        </p:txBody>
      </p:sp>
      <p:sp>
        <p:nvSpPr>
          <p:cNvPr id="39947" name="TextBox 23"/>
          <p:cNvSpPr txBox="1">
            <a:spLocks noChangeArrowheads="1"/>
          </p:cNvSpPr>
          <p:nvPr/>
        </p:nvSpPr>
        <p:spPr bwMode="auto">
          <a:xfrm>
            <a:off x="2133600" y="3657600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p3</a:t>
            </a:r>
          </a:p>
        </p:txBody>
      </p:sp>
      <p:graphicFrame>
        <p:nvGraphicFramePr>
          <p:cNvPr id="39948" name="Object 3"/>
          <p:cNvGraphicFramePr>
            <a:graphicFrameLocks noChangeAspect="1"/>
          </p:cNvGraphicFramePr>
          <p:nvPr/>
        </p:nvGraphicFramePr>
        <p:xfrm>
          <a:off x="3581400" y="4495800"/>
          <a:ext cx="762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6" name="Equation" r:id="rId7" imgW="380670" imgH="177646" progId="Equation.3">
                  <p:embed/>
                </p:oleObj>
              </mc:Choice>
              <mc:Fallback>
                <p:oleObj name="Equation" r:id="rId7" imgW="380670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495800"/>
                        <a:ext cx="7620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6A4E0C-9B48-DF4D-BEA0-BE283410B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432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Plate Notation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6400800" y="1295400"/>
            <a:ext cx="2667000" cy="480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0" y="2895600"/>
            <a:ext cx="1676400" cy="2971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95800" y="4419600"/>
            <a:ext cx="13716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029200" y="1676400"/>
            <a:ext cx="762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239000" y="4724400"/>
            <a:ext cx="762000" cy="762000"/>
          </a:xfrm>
          <a:prstGeom prst="ellipse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239000" y="3276600"/>
            <a:ext cx="762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239000" y="1676400"/>
            <a:ext cx="762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800600" y="4724400"/>
            <a:ext cx="762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200400" y="4724400"/>
            <a:ext cx="762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cxnSp>
        <p:nvCxnSpPr>
          <p:cNvPr id="15" name="Straight Arrow Connector 14"/>
          <p:cNvCxnSpPr>
            <a:stCxn id="8" idx="6"/>
            <a:endCxn id="11" idx="2"/>
          </p:cNvCxnSpPr>
          <p:nvPr/>
        </p:nvCxnSpPr>
        <p:spPr>
          <a:xfrm>
            <a:off x="5791200" y="2057400"/>
            <a:ext cx="1447800" cy="1588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2" idx="2"/>
          </p:cNvCxnSpPr>
          <p:nvPr/>
        </p:nvCxnSpPr>
        <p:spPr>
          <a:xfrm>
            <a:off x="3962400" y="5105400"/>
            <a:ext cx="838200" cy="1588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2"/>
          </p:cNvCxnSpPr>
          <p:nvPr/>
        </p:nvCxnSpPr>
        <p:spPr>
          <a:xfrm>
            <a:off x="5562600" y="5105400"/>
            <a:ext cx="1676400" cy="1588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4"/>
          </p:cNvCxnSpPr>
          <p:nvPr/>
        </p:nvCxnSpPr>
        <p:spPr>
          <a:xfrm rot="5400000">
            <a:off x="7200901" y="2857501"/>
            <a:ext cx="838200" cy="3175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4"/>
            <a:endCxn id="9" idx="0"/>
          </p:cNvCxnSpPr>
          <p:nvPr/>
        </p:nvCxnSpPr>
        <p:spPr>
          <a:xfrm rot="5400000">
            <a:off x="7277101" y="4381501"/>
            <a:ext cx="685800" cy="3175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76" name="TextBox 25"/>
          <p:cNvSpPr txBox="1">
            <a:spLocks noChangeArrowheads="1"/>
          </p:cNvSpPr>
          <p:nvPr/>
        </p:nvSpPr>
        <p:spPr bwMode="auto">
          <a:xfrm>
            <a:off x="5486400" y="5486400"/>
            <a:ext cx="412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i="1">
                <a:latin typeface="Times New Roman" charset="0"/>
              </a:rPr>
              <a:t>T</a:t>
            </a:r>
          </a:p>
        </p:txBody>
      </p:sp>
      <p:sp>
        <p:nvSpPr>
          <p:cNvPr id="40977" name="TextBox 26"/>
          <p:cNvSpPr txBox="1">
            <a:spLocks noChangeArrowheads="1"/>
          </p:cNvSpPr>
          <p:nvPr/>
        </p:nvSpPr>
        <p:spPr bwMode="auto">
          <a:xfrm>
            <a:off x="8001001" y="5257800"/>
            <a:ext cx="5254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i="1">
                <a:latin typeface="Times New Roman" charset="0"/>
              </a:rPr>
              <a:t>M</a:t>
            </a:r>
          </a:p>
        </p:txBody>
      </p:sp>
      <p:sp>
        <p:nvSpPr>
          <p:cNvPr id="40978" name="TextBox 27"/>
          <p:cNvSpPr txBox="1">
            <a:spLocks noChangeArrowheads="1"/>
          </p:cNvSpPr>
          <p:nvPr/>
        </p:nvSpPr>
        <p:spPr bwMode="auto">
          <a:xfrm>
            <a:off x="8610600" y="5486400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i="1">
                <a:latin typeface="Times New Roman" charset="0"/>
              </a:rPr>
              <a:t>N</a:t>
            </a:r>
          </a:p>
        </p:txBody>
      </p:sp>
      <p:sp>
        <p:nvSpPr>
          <p:cNvPr id="40979" name="TextBox 28"/>
          <p:cNvSpPr txBox="1">
            <a:spLocks noChangeArrowheads="1"/>
          </p:cNvSpPr>
          <p:nvPr/>
        </p:nvSpPr>
        <p:spPr bwMode="auto">
          <a:xfrm>
            <a:off x="7391401" y="4724401"/>
            <a:ext cx="5254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1">
                <a:latin typeface="Times New Roman" charset="0"/>
              </a:rPr>
              <a:t>w</a:t>
            </a:r>
          </a:p>
        </p:txBody>
      </p:sp>
      <p:sp>
        <p:nvSpPr>
          <p:cNvPr id="40980" name="TextBox 29"/>
          <p:cNvSpPr txBox="1">
            <a:spLocks noChangeArrowheads="1"/>
          </p:cNvSpPr>
          <p:nvPr/>
        </p:nvSpPr>
        <p:spPr bwMode="auto">
          <a:xfrm>
            <a:off x="7467601" y="3276601"/>
            <a:ext cx="3857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1">
                <a:latin typeface="Times New Roman" charset="0"/>
              </a:rPr>
              <a:t>z</a:t>
            </a:r>
          </a:p>
        </p:txBody>
      </p:sp>
      <p:sp>
        <p:nvSpPr>
          <p:cNvPr id="40981" name="TextBox 30"/>
          <p:cNvSpPr txBox="1">
            <a:spLocks noChangeArrowheads="1"/>
          </p:cNvSpPr>
          <p:nvPr/>
        </p:nvSpPr>
        <p:spPr bwMode="auto">
          <a:xfrm>
            <a:off x="7162801" y="1828801"/>
            <a:ext cx="936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latin typeface="Times New Roman" charset="0"/>
              </a:rPr>
              <a:t>P</a:t>
            </a:r>
            <a:r>
              <a:rPr lang="en-US" altLang="en-US" sz="2400">
                <a:latin typeface="Times New Roman" charset="0"/>
              </a:rPr>
              <a:t>(</a:t>
            </a:r>
            <a:r>
              <a:rPr lang="en-US" altLang="en-US" sz="2400" i="1">
                <a:latin typeface="Times New Roman" charset="0"/>
              </a:rPr>
              <a:t>z|d</a:t>
            </a:r>
            <a:r>
              <a:rPr lang="en-US" altLang="en-US" sz="2400">
                <a:latin typeface="Times New Roman" charset="0"/>
              </a:rPr>
              <a:t>)</a:t>
            </a:r>
          </a:p>
        </p:txBody>
      </p:sp>
      <p:sp>
        <p:nvSpPr>
          <p:cNvPr id="40982" name="TextBox 31"/>
          <p:cNvSpPr txBox="1">
            <a:spLocks noChangeArrowheads="1"/>
          </p:cNvSpPr>
          <p:nvPr/>
        </p:nvSpPr>
        <p:spPr bwMode="auto">
          <a:xfrm>
            <a:off x="4724401" y="4876801"/>
            <a:ext cx="987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>
                <a:latin typeface="Times New Roman" charset="0"/>
              </a:rPr>
              <a:t>P</a:t>
            </a:r>
            <a:r>
              <a:rPr lang="en-US" altLang="en-US" sz="2400">
                <a:latin typeface="Times New Roman" charset="0"/>
              </a:rPr>
              <a:t>(</a:t>
            </a:r>
            <a:r>
              <a:rPr lang="en-US" altLang="en-US" sz="2400" i="1">
                <a:latin typeface="Times New Roman" charset="0"/>
              </a:rPr>
              <a:t>w|z</a:t>
            </a:r>
            <a:r>
              <a:rPr lang="en-US" altLang="en-US" sz="2400">
                <a:latin typeface="Times New Roman" charset="0"/>
              </a:rPr>
              <a:t>)</a:t>
            </a:r>
          </a:p>
        </p:txBody>
      </p:sp>
      <p:sp>
        <p:nvSpPr>
          <p:cNvPr id="40983" name="TextBox 32"/>
          <p:cNvSpPr txBox="1">
            <a:spLocks noChangeArrowheads="1"/>
          </p:cNvSpPr>
          <p:nvPr/>
        </p:nvSpPr>
        <p:spPr bwMode="auto">
          <a:xfrm>
            <a:off x="3352801" y="4724401"/>
            <a:ext cx="466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1">
                <a:latin typeface="Symbol" charset="2"/>
              </a:rPr>
              <a:t>b</a:t>
            </a:r>
            <a:endParaRPr lang="en-US" altLang="en-US" sz="4000">
              <a:latin typeface="Symbol" charset="2"/>
            </a:endParaRPr>
          </a:p>
        </p:txBody>
      </p:sp>
      <p:sp>
        <p:nvSpPr>
          <p:cNvPr id="40984" name="TextBox 33"/>
          <p:cNvSpPr txBox="1">
            <a:spLocks noChangeArrowheads="1"/>
          </p:cNvSpPr>
          <p:nvPr/>
        </p:nvSpPr>
        <p:spPr bwMode="auto">
          <a:xfrm>
            <a:off x="5181600" y="1676401"/>
            <a:ext cx="508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i="1">
                <a:latin typeface="Symbol" charset="2"/>
              </a:rPr>
              <a:t>a</a:t>
            </a:r>
            <a:endParaRPr lang="en-US" altLang="en-US" sz="4000">
              <a:latin typeface="Symbol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C5504F-D069-884A-8072-4328784E2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91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Develop a probabilistic model on how users write a document based on topics.</a:t>
            </a:r>
          </a:p>
          <a:p>
            <a:r>
              <a:rPr lang="en-US" altLang="en-US" dirty="0">
                <a:ea typeface="ＭＳ Ｐゴシック" charset="-128"/>
              </a:rPr>
              <a:t>Q: How do we write a document?</a:t>
            </a:r>
          </a:p>
          <a:p>
            <a:r>
              <a:rPr lang="en-US" altLang="en-US" dirty="0">
                <a:ea typeface="ＭＳ Ｐゴシック" charset="-128"/>
              </a:rPr>
              <a:t>A: (1) Pick the topic(s)</a:t>
            </a:r>
            <a:br>
              <a:rPr lang="en-US" altLang="en-US" dirty="0">
                <a:ea typeface="ＭＳ Ｐゴシック" charset="-128"/>
              </a:rPr>
            </a:br>
            <a:r>
              <a:rPr lang="en-US" altLang="en-US" dirty="0">
                <a:ea typeface="ＭＳ Ｐゴシック" charset="-128"/>
              </a:rPr>
              <a:t>     (2) Start writing on the topic(s) with related terms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B2FB13-2B9F-FA4F-903F-B77F11945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2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Probability Vectors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dirty="0">
                    <a:ea typeface="ＭＳ Ｐゴシック" charset="-128"/>
                  </a:rPr>
                  <a:t>For every document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𝑑</m:t>
                    </m:r>
                  </m:oMath>
                </a14:m>
                <a:r>
                  <a:rPr lang="en-US" altLang="en-US" dirty="0">
                    <a:ea typeface="ＭＳ Ｐゴシック" charset="-128"/>
                  </a:rPr>
                  <a:t>, we assume that the user will first pick the topics to write about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𝑃</m:t>
                    </m:r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(</m:t>
                    </m:r>
                    <m:r>
                      <a:rPr lang="en-US" altLang="en-US" i="1" dirty="0" err="1" smtClean="0">
                        <a:latin typeface="Cambria Math" charset="0"/>
                        <a:ea typeface="ＭＳ Ｐゴシック" charset="-128"/>
                      </a:rPr>
                      <m:t>𝑧</m:t>
                    </m:r>
                    <m:r>
                      <a:rPr lang="en-US" altLang="en-US" i="1" dirty="0" err="1" smtClean="0">
                        <a:latin typeface="Cambria Math" charset="0"/>
                        <a:ea typeface="ＭＳ Ｐゴシック" charset="-128"/>
                      </a:rPr>
                      <m:t>|</m:t>
                    </m:r>
                    <m:r>
                      <a:rPr lang="en-US" altLang="en-US" i="1" dirty="0" err="1" smtClean="0">
                        <a:latin typeface="Cambria Math" charset="0"/>
                        <a:ea typeface="ＭＳ Ｐゴシック" charset="-128"/>
                      </a:rPr>
                      <m:t>𝑑</m:t>
                    </m:r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)</m:t>
                    </m:r>
                  </m:oMath>
                </a14:m>
                <a:r>
                  <a:rPr lang="en-US" altLang="en-US" dirty="0">
                    <a:ea typeface="ＭＳ Ｐゴシック" charset="-128"/>
                  </a:rPr>
                  <a:t>: probability to pick topic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𝑧</m:t>
                    </m:r>
                  </m:oMath>
                </a14:m>
                <a:r>
                  <a:rPr lang="en-US" altLang="en-US" dirty="0">
                    <a:ea typeface="ＭＳ Ｐゴシック" charset="-128"/>
                  </a:rPr>
                  <a:t> when the user write each word in document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𝑑</m:t>
                    </m:r>
                  </m:oMath>
                </a14:m>
                <a:r>
                  <a:rPr lang="en-US" altLang="en-US" i="1" dirty="0">
                    <a:latin typeface="Times" charset="0"/>
                    <a:ea typeface="ＭＳ Ｐゴシック" charset="-128"/>
                  </a:rPr>
                  <a:t>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ctrlPr>
                              <a:rPr lang="is-IS" altLang="en-US" b="0" i="1" smtClean="0">
                                <a:latin typeface="Cambria Math" panose="02040503050406030204" pitchFamily="18" charset="0"/>
                                <a:ea typeface="ＭＳ Ｐゴシック" charset="-128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en-US" b="0" i="1" smtClean="0">
                                <a:latin typeface="Cambria Math" charset="0"/>
                                <a:ea typeface="ＭＳ Ｐゴシック" charset="-128"/>
                              </a:rPr>
                              <m:t>𝑧</m:t>
                            </m:r>
                            <m:r>
                              <a:rPr lang="en-US" altLang="en-US" b="0" i="1" smtClean="0">
                                <a:latin typeface="Cambria Math" charset="0"/>
                                <a:ea typeface="ＭＳ Ｐゴシック" charset="-128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en-US" b="0" i="1" smtClean="0">
                                <a:latin typeface="Cambria Math" charset="0"/>
                                <a:ea typeface="ＭＳ Ｐゴシック" charset="-128"/>
                              </a:rPr>
                              <m:t>𝑇</m:t>
                            </m:r>
                          </m:sup>
                          <m:e>
                            <m:r>
                              <a:rPr lang="en-US" altLang="en-US" b="0" i="1" smtClean="0">
                                <a:latin typeface="Cambria Math" charset="0"/>
                                <a:ea typeface="ＭＳ Ｐゴシック" charset="-128"/>
                              </a:rPr>
                              <m:t>𝑃</m:t>
                            </m:r>
                            <m:d>
                              <m:dPr>
                                <m:ctrlPr>
                                  <a:rPr lang="en-US" altLang="en-US" b="0" i="1" smtClean="0">
                                    <a:latin typeface="Cambria Math" panose="02040503050406030204" pitchFamily="18" charset="0"/>
                                    <a:ea typeface="ＭＳ Ｐゴシック" charset="-128"/>
                                  </a:rPr>
                                </m:ctrlPr>
                              </m:dPr>
                              <m:e>
                                <m:r>
                                  <a:rPr lang="en-US" altLang="en-US" b="0" i="1" smtClean="0">
                                    <a:latin typeface="Cambria Math" charset="0"/>
                                    <a:ea typeface="ＭＳ Ｐゴシック" charset="-128"/>
                                  </a:rPr>
                                  <m:t>𝑧</m:t>
                                </m:r>
                              </m:e>
                              <m:e>
                                <m:r>
                                  <a:rPr lang="en-US" altLang="en-US" b="0" i="1" smtClean="0">
                                    <a:latin typeface="Cambria Math" charset="0"/>
                                    <a:ea typeface="ＭＳ Ｐゴシック" charset="-128"/>
                                  </a:rPr>
                                  <m:t>𝑑</m:t>
                                </m:r>
                              </m:e>
                            </m:d>
                          </m:e>
                        </m:nary>
                        <m:r>
                          <a:rPr lang="en-US" altLang="en-US" b="0" i="1" smtClean="0">
                            <a:latin typeface="Cambria Math" charset="0"/>
                            <a:ea typeface="ＭＳ Ｐゴシック" charset="-128"/>
                          </a:rPr>
                          <m:t>=1</m:t>
                        </m:r>
                      </m:e>
                    </m:d>
                  </m:oMath>
                </a14:m>
                <a:endParaRPr lang="en-US" altLang="en-US" i="1" dirty="0">
                  <a:latin typeface="Times" charset="0"/>
                  <a:ea typeface="ＭＳ Ｐゴシック" charset="-128"/>
                </a:endParaRPr>
              </a:p>
              <a:p>
                <a:pPr lvl="1"/>
                <a:r>
                  <a:rPr lang="en-US" altLang="en-US" dirty="0">
                    <a:ea typeface="ＭＳ Ｐゴシック" charset="-128"/>
                  </a:rPr>
                  <a:t>Document-topic vector of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𝑑</m:t>
                    </m:r>
                  </m:oMath>
                </a14:m>
                <a:endParaRPr lang="en-US" altLang="en-US" dirty="0">
                  <a:ea typeface="ＭＳ Ｐゴシック" charset="-128"/>
                </a:endParaRPr>
              </a:p>
              <a:p>
                <a:r>
                  <a:rPr lang="en-US" altLang="en-US" dirty="0">
                    <a:ea typeface="ＭＳ Ｐゴシック" charset="-128"/>
                  </a:rPr>
                  <a:t>We also assume that every topic is associated with certain words with certain probability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𝑃</m:t>
                    </m:r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(</m:t>
                    </m:r>
                    <m:r>
                      <a:rPr lang="en-US" altLang="en-US" i="1" dirty="0" err="1" smtClean="0">
                        <a:latin typeface="Cambria Math" charset="0"/>
                        <a:ea typeface="ＭＳ Ｐゴシック" charset="-128"/>
                      </a:rPr>
                      <m:t>𝑤</m:t>
                    </m:r>
                    <m:r>
                      <a:rPr lang="en-US" altLang="en-US" i="1" dirty="0" err="1" smtClean="0">
                        <a:latin typeface="Cambria Math" charset="0"/>
                        <a:ea typeface="ＭＳ Ｐゴシック" charset="-128"/>
                      </a:rPr>
                      <m:t>|</m:t>
                    </m:r>
                    <m:r>
                      <a:rPr lang="en-US" altLang="en-US" i="1" dirty="0" err="1" smtClean="0">
                        <a:latin typeface="Cambria Math" charset="0"/>
                        <a:ea typeface="ＭＳ Ｐゴシック" charset="-128"/>
                      </a:rPr>
                      <m:t>𝑧</m:t>
                    </m:r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)</m:t>
                    </m:r>
                  </m:oMath>
                </a14:m>
                <a:r>
                  <a:rPr lang="en-US" altLang="en-US" dirty="0">
                    <a:ea typeface="ＭＳ Ｐゴシック" charset="-128"/>
                  </a:rPr>
                  <a:t> : the probability of picking the word </a:t>
                </a:r>
                <a:r>
                  <a:rPr lang="en-US" altLang="en-US" i="1" dirty="0">
                    <a:latin typeface="Times" charset="0"/>
                    <a:ea typeface="ＭＳ Ｐゴシック" charset="-128"/>
                  </a:rPr>
                  <a:t>w</a:t>
                </a:r>
                <a:r>
                  <a:rPr lang="en-US" altLang="en-US" dirty="0">
                    <a:ea typeface="ＭＳ Ｐゴシック" charset="-128"/>
                  </a:rPr>
                  <a:t> when the user write on the topic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𝑧</m:t>
                    </m:r>
                  </m:oMath>
                </a14:m>
                <a:r>
                  <a:rPr lang="en-US" altLang="en-US" i="1" dirty="0">
                    <a:latin typeface="Times" charset="0"/>
                    <a:ea typeface="ＭＳ Ｐゴシック" charset="-128"/>
                  </a:rPr>
                  <a:t>.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ctrlPr>
                              <a:rPr lang="is-IS" altLang="en-US" b="0" i="1" smtClean="0">
                                <a:latin typeface="Cambria Math" panose="02040503050406030204" pitchFamily="18" charset="0"/>
                                <a:ea typeface="ＭＳ Ｐゴシック" charset="-128"/>
                              </a:rPr>
                            </m:ctrlPr>
                          </m:naryPr>
                          <m:sub>
                            <m:r>
                              <a:rPr lang="en-US" altLang="en-US" b="0" i="1" smtClean="0">
                                <a:latin typeface="Cambria Math" charset="0"/>
                                <a:ea typeface="ＭＳ Ｐゴシック" charset="-128"/>
                              </a:rPr>
                              <m:t>𝑤</m:t>
                            </m:r>
                            <m:r>
                              <a:rPr lang="en-US" altLang="en-US" b="0" i="1" smtClean="0">
                                <a:latin typeface="Cambria Math" charset="0"/>
                                <a:ea typeface="ＭＳ Ｐゴシック" charset="-128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en-US" b="0" i="1" smtClean="0">
                                <a:latin typeface="Cambria Math" charset="0"/>
                                <a:ea typeface="ＭＳ Ｐゴシック" charset="-128"/>
                              </a:rPr>
                              <m:t>𝑊</m:t>
                            </m:r>
                          </m:sup>
                          <m:e>
                            <m:r>
                              <a:rPr lang="en-US" altLang="en-US" b="0" i="1" smtClean="0">
                                <a:latin typeface="Cambria Math" charset="0"/>
                                <a:ea typeface="ＭＳ Ｐゴシック" charset="-128"/>
                              </a:rPr>
                              <m:t>𝑃</m:t>
                            </m:r>
                            <m:d>
                              <m:dPr>
                                <m:ctrlPr>
                                  <a:rPr lang="en-US" altLang="en-US" b="0" i="1" smtClean="0">
                                    <a:latin typeface="Cambria Math" panose="02040503050406030204" pitchFamily="18" charset="0"/>
                                    <a:ea typeface="ＭＳ Ｐゴシック" charset="-128"/>
                                  </a:rPr>
                                </m:ctrlPr>
                              </m:dPr>
                              <m:e>
                                <m:r>
                                  <a:rPr lang="en-US" altLang="en-US" b="0" i="1" smtClean="0">
                                    <a:latin typeface="Cambria Math" charset="0"/>
                                    <a:ea typeface="ＭＳ Ｐゴシック" charset="-128"/>
                                  </a:rPr>
                                  <m:t>𝑤</m:t>
                                </m:r>
                              </m:e>
                              <m:e>
                                <m:r>
                                  <a:rPr lang="en-US" altLang="en-US" b="0" i="1" smtClean="0">
                                    <a:latin typeface="Cambria Math" charset="0"/>
                                    <a:ea typeface="ＭＳ Ｐゴシック" charset="-128"/>
                                  </a:rPr>
                                  <m:t>𝑧</m:t>
                                </m:r>
                              </m:e>
                            </m:d>
                          </m:e>
                        </m:nary>
                        <m:r>
                          <a:rPr lang="en-US" altLang="en-US" b="0" i="1" smtClean="0">
                            <a:latin typeface="Cambria Math" charset="0"/>
                            <a:ea typeface="ＭＳ Ｐゴシック" charset="-128"/>
                          </a:rPr>
                          <m:t>=1</m:t>
                        </m:r>
                      </m:e>
                    </m:d>
                  </m:oMath>
                </a14:m>
                <a:endParaRPr lang="en-US" altLang="en-US" i="1" dirty="0">
                  <a:latin typeface="Times" charset="0"/>
                  <a:ea typeface="ＭＳ Ｐゴシック" charset="-128"/>
                </a:endParaRPr>
              </a:p>
              <a:p>
                <a:pPr lvl="1"/>
                <a:r>
                  <a:rPr lang="en-US" altLang="en-US" dirty="0">
                    <a:ea typeface="ＭＳ Ｐゴシック" charset="-128"/>
                  </a:rPr>
                  <a:t>Topic-word vector of</a:t>
                </a:r>
                <a:r>
                  <a:rPr lang="en-US" altLang="en-US" i="1" dirty="0">
                    <a:latin typeface="Times" charset="0"/>
                    <a:ea typeface="ＭＳ Ｐゴシック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𝑧</m:t>
                    </m:r>
                  </m:oMath>
                </a14:m>
                <a:endParaRPr lang="en-US" altLang="en-US" dirty="0">
                  <a:ea typeface="ＭＳ Ｐゴシック" charset="-128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507" b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49CFA2-2E44-D94B-BE1C-E9459E646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0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Topic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dirty="0">
                    <a:ea typeface="ＭＳ Ｐゴシック" charset="-128"/>
                  </a:rPr>
                  <a:t>There exists </a:t>
                </a:r>
                <a:r>
                  <a:rPr lang="en-US" altLang="en-US" i="1" dirty="0">
                    <a:ea typeface="ＭＳ Ｐゴシック" charset="-128"/>
                  </a:rPr>
                  <a:t>T</a:t>
                </a:r>
                <a:r>
                  <a:rPr lang="en-US" altLang="en-US" dirty="0">
                    <a:ea typeface="ＭＳ Ｐゴシック" charset="-128"/>
                  </a:rPr>
                  <a:t> number of topics</a:t>
                </a:r>
              </a:p>
              <a:p>
                <a:r>
                  <a:rPr lang="en-US" altLang="en-US" dirty="0">
                    <a:ea typeface="ＭＳ Ｐゴシック" charset="-128"/>
                  </a:rPr>
                  <a:t>The topics-word vector for each topic is set before any document is written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𝑃</m:t>
                    </m:r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(</m:t>
                    </m:r>
                    <m:r>
                      <a:rPr lang="en-US" altLang="en-US" i="1" dirty="0" err="1" smtClean="0">
                        <a:latin typeface="Cambria Math" charset="0"/>
                        <a:ea typeface="ＭＳ Ｐゴシック" charset="-128"/>
                      </a:rPr>
                      <m:t>𝑤</m:t>
                    </m:r>
                    <m:r>
                      <a:rPr lang="en-US" altLang="en-US" i="1" dirty="0" err="1" smtClean="0">
                        <a:latin typeface="Cambria Math" charset="0"/>
                        <a:ea typeface="ＭＳ Ｐゴシック" charset="-128"/>
                      </a:rPr>
                      <m:t>|</m:t>
                    </m:r>
                    <m:r>
                      <a:rPr lang="en-US" altLang="en-US" i="1" dirty="0" err="1" smtClean="0">
                        <a:latin typeface="Cambria Math" charset="0"/>
                        <a:ea typeface="ＭＳ Ｐゴシック" charset="-128"/>
                      </a:rPr>
                      <m:t>𝑧</m:t>
                    </m:r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)</m:t>
                    </m:r>
                  </m:oMath>
                </a14:m>
                <a:r>
                  <a:rPr lang="en-US" altLang="en-US" dirty="0">
                    <a:ea typeface="ＭＳ Ｐゴシック" charset="-128"/>
                  </a:rPr>
                  <a:t> is set for every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𝑧</m:t>
                    </m:r>
                  </m:oMath>
                </a14:m>
                <a:r>
                  <a:rPr lang="en-US" altLang="en-US" i="1" dirty="0">
                    <a:latin typeface="Times" charset="0"/>
                    <a:ea typeface="ＭＳ Ｐゴシック" charset="-128"/>
                  </a:rPr>
                  <a:t> </a:t>
                </a:r>
                <a:r>
                  <a:rPr lang="en-US" altLang="en-US" dirty="0">
                    <a:ea typeface="ＭＳ Ｐゴシック" charset="-128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𝑤</m:t>
                    </m:r>
                  </m:oMath>
                </a14:m>
                <a:endParaRPr lang="en-US" altLang="en-US" dirty="0">
                  <a:ea typeface="ＭＳ Ｐゴシック" charset="-128"/>
                </a:endParaRPr>
              </a:p>
              <a:p>
                <a:r>
                  <a:rPr lang="en-US" altLang="en-US" dirty="0">
                    <a:ea typeface="ＭＳ Ｐゴシック" charset="-128"/>
                  </a:rPr>
                  <a:t>Then for every document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𝑑</m:t>
                    </m:r>
                  </m:oMath>
                </a14:m>
                <a:r>
                  <a:rPr lang="en-US" altLang="en-US" dirty="0">
                    <a:ea typeface="ＭＳ Ｐゴシック" charset="-128"/>
                  </a:rPr>
                  <a:t>, </a:t>
                </a:r>
              </a:p>
              <a:p>
                <a:pPr lvl="1"/>
                <a:r>
                  <a:rPr lang="en-US" altLang="en-US" dirty="0">
                    <a:ea typeface="ＭＳ Ｐゴシック" charset="-128"/>
                  </a:rPr>
                  <a:t>The user decides the topics to write on, i.e.,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𝑃</m:t>
                    </m:r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(</m:t>
                    </m:r>
                    <m:r>
                      <a:rPr lang="en-US" altLang="en-US" i="1" dirty="0" err="1" smtClean="0">
                        <a:latin typeface="Cambria Math" charset="0"/>
                        <a:ea typeface="ＭＳ Ｐゴシック" charset="-128"/>
                      </a:rPr>
                      <m:t>𝑧</m:t>
                    </m:r>
                    <m:r>
                      <a:rPr lang="en-US" altLang="en-US" i="1" dirty="0" err="1" smtClean="0">
                        <a:latin typeface="Cambria Math" charset="0"/>
                        <a:ea typeface="ＭＳ Ｐゴシック" charset="-128"/>
                      </a:rPr>
                      <m:t>|</m:t>
                    </m:r>
                    <m:r>
                      <a:rPr lang="en-US" altLang="en-US" i="1" dirty="0" err="1" smtClean="0">
                        <a:latin typeface="Cambria Math" charset="0"/>
                        <a:ea typeface="ＭＳ Ｐゴシック" charset="-128"/>
                      </a:rPr>
                      <m:t>𝑑</m:t>
                    </m:r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)</m:t>
                    </m:r>
                  </m:oMath>
                </a14:m>
                <a:endParaRPr lang="en-US" altLang="en-US" dirty="0">
                  <a:ea typeface="ＭＳ Ｐゴシック" charset="-128"/>
                </a:endParaRPr>
              </a:p>
              <a:p>
                <a:pPr lvl="1"/>
                <a:r>
                  <a:rPr lang="en-US" altLang="en-US" dirty="0">
                    <a:ea typeface="ＭＳ Ｐゴシック" charset="-128"/>
                  </a:rPr>
                  <a:t>For each word in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𝑑</m:t>
                    </m:r>
                  </m:oMath>
                </a14:m>
                <a:endParaRPr lang="en-US" altLang="en-US" dirty="0">
                  <a:ea typeface="ＭＳ Ｐゴシック" charset="-128"/>
                </a:endParaRPr>
              </a:p>
              <a:p>
                <a:pPr lvl="2"/>
                <a:r>
                  <a:rPr lang="en-US" altLang="en-US" dirty="0">
                    <a:ea typeface="ＭＳ Ｐゴシック" charset="-128"/>
                  </a:rPr>
                  <a:t>The user selects a topic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𝑧</m:t>
                    </m:r>
                  </m:oMath>
                </a14:m>
                <a:r>
                  <a:rPr lang="en-US" altLang="en-US" dirty="0">
                    <a:latin typeface="Times" charset="0"/>
                    <a:ea typeface="ＭＳ Ｐゴシック" charset="-128"/>
                  </a:rPr>
                  <a:t> </a:t>
                </a:r>
                <a:r>
                  <a:rPr lang="en-US" altLang="en-US" dirty="0">
                    <a:ea typeface="ＭＳ Ｐゴシック" charset="-128"/>
                  </a:rPr>
                  <a:t>with probability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𝑃</m:t>
                    </m:r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(</m:t>
                    </m:r>
                    <m:r>
                      <a:rPr lang="en-US" altLang="en-US" i="1" dirty="0" err="1" smtClean="0">
                        <a:latin typeface="Cambria Math" charset="0"/>
                        <a:ea typeface="ＭＳ Ｐゴシック" charset="-128"/>
                      </a:rPr>
                      <m:t>𝑧</m:t>
                    </m:r>
                    <m:r>
                      <a:rPr lang="en-US" altLang="en-US" i="1" dirty="0" err="1" smtClean="0">
                        <a:latin typeface="Cambria Math" charset="0"/>
                        <a:ea typeface="ＭＳ Ｐゴシック" charset="-128"/>
                      </a:rPr>
                      <m:t>|</m:t>
                    </m:r>
                    <m:r>
                      <a:rPr lang="en-US" altLang="en-US" i="1" dirty="0" err="1" smtClean="0">
                        <a:latin typeface="Cambria Math" charset="0"/>
                        <a:ea typeface="ＭＳ Ｐゴシック" charset="-128"/>
                      </a:rPr>
                      <m:t>𝑑</m:t>
                    </m:r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)</m:t>
                    </m:r>
                  </m:oMath>
                </a14:m>
                <a:endParaRPr lang="en-US" altLang="en-US" dirty="0">
                  <a:ea typeface="ＭＳ Ｐゴシック" charset="-128"/>
                </a:endParaRPr>
              </a:p>
              <a:p>
                <a:pPr lvl="2"/>
                <a:r>
                  <a:rPr lang="en-US" altLang="en-US" dirty="0">
                    <a:ea typeface="ＭＳ Ｐゴシック" charset="-128"/>
                  </a:rPr>
                  <a:t>The user selects a word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𝑤</m:t>
                    </m:r>
                  </m:oMath>
                </a14:m>
                <a:r>
                  <a:rPr lang="en-US" altLang="en-US" dirty="0">
                    <a:ea typeface="ＭＳ Ｐゴシック" charset="-128"/>
                  </a:rPr>
                  <a:t> with probability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𝑃</m:t>
                    </m:r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(</m:t>
                    </m:r>
                    <m:r>
                      <a:rPr lang="en-US" altLang="en-US" i="1" dirty="0" err="1" smtClean="0">
                        <a:latin typeface="Cambria Math" charset="0"/>
                        <a:ea typeface="ＭＳ Ｐゴシック" charset="-128"/>
                      </a:rPr>
                      <m:t>𝑤</m:t>
                    </m:r>
                    <m:r>
                      <a:rPr lang="en-US" altLang="en-US" i="1" dirty="0" err="1" smtClean="0">
                        <a:latin typeface="Cambria Math" charset="0"/>
                        <a:ea typeface="ＭＳ Ｐゴシック" charset="-128"/>
                      </a:rPr>
                      <m:t>|</m:t>
                    </m:r>
                    <m:r>
                      <a:rPr lang="en-US" altLang="en-US" i="1" dirty="0" err="1" smtClean="0">
                        <a:latin typeface="Cambria Math" charset="0"/>
                        <a:ea typeface="ＭＳ Ｐゴシック" charset="-128"/>
                      </a:rPr>
                      <m:t>𝑧</m:t>
                    </m:r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)</m:t>
                    </m:r>
                  </m:oMath>
                </a14:m>
                <a:endParaRPr lang="en-US" altLang="en-US" dirty="0">
                  <a:ea typeface="ＭＳ Ｐゴシック" charset="-128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B0D5C8-9DE7-5B42-A6F3-77C0F1C28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0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Probabilistic Document Model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133600" y="1981200"/>
            <a:ext cx="1828800" cy="4876800"/>
            <a:chOff x="4572000" y="1981200"/>
            <a:chExt cx="1828800" cy="4876800"/>
          </a:xfrm>
        </p:grpSpPr>
        <p:sp>
          <p:nvSpPr>
            <p:cNvPr id="20512" name="TextBox 5"/>
            <p:cNvSpPr txBox="1">
              <a:spLocks noChangeArrowheads="1"/>
            </p:cNvSpPr>
            <p:nvPr/>
          </p:nvSpPr>
          <p:spPr bwMode="auto">
            <a:xfrm>
              <a:off x="4572000" y="3962400"/>
              <a:ext cx="10633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latin typeface="Arial" charset="0"/>
                </a:rPr>
                <a:t>Topic 1</a:t>
              </a:r>
            </a:p>
          </p:txBody>
        </p:sp>
        <p:sp>
          <p:nvSpPr>
            <p:cNvPr id="20513" name="TextBox 6"/>
            <p:cNvSpPr txBox="1">
              <a:spLocks noChangeArrowheads="1"/>
            </p:cNvSpPr>
            <p:nvPr/>
          </p:nvSpPr>
          <p:spPr bwMode="auto">
            <a:xfrm>
              <a:off x="4648200" y="6457890"/>
              <a:ext cx="10633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latin typeface="Arial" charset="0"/>
                </a:rPr>
                <a:t>Topic 2</a:t>
              </a:r>
            </a:p>
          </p:txBody>
        </p:sp>
        <p:sp>
          <p:nvSpPr>
            <p:cNvPr id="8" name="Flowchart: Magnetic Disk 7"/>
            <p:cNvSpPr/>
            <p:nvPr/>
          </p:nvSpPr>
          <p:spPr>
            <a:xfrm>
              <a:off x="4724400" y="4419600"/>
              <a:ext cx="1676400" cy="2057400"/>
            </a:xfrm>
            <a:prstGeom prst="flowChartMagneticDisk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9" name="Flowchart: Magnetic Disk 8"/>
            <p:cNvSpPr/>
            <p:nvPr/>
          </p:nvSpPr>
          <p:spPr>
            <a:xfrm>
              <a:off x="4724400" y="1981200"/>
              <a:ext cx="1676400" cy="2057400"/>
            </a:xfrm>
            <a:prstGeom prst="flowChartMagneticDisk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2286000" y="2667001"/>
            <a:ext cx="1682890" cy="1223851"/>
            <a:chOff x="762000" y="2667000"/>
            <a:chExt cx="1682281" cy="1223553"/>
          </a:xfrm>
        </p:grpSpPr>
        <p:sp>
          <p:nvSpPr>
            <p:cNvPr id="11" name="TextBox 10"/>
            <p:cNvSpPr txBox="1"/>
            <p:nvPr/>
          </p:nvSpPr>
          <p:spPr>
            <a:xfrm>
              <a:off x="1524000" y="3429000"/>
              <a:ext cx="852810" cy="461553"/>
            </a:xfrm>
            <a:prstGeom prst="rect">
              <a:avLst/>
            </a:prstGeom>
            <a:noFill/>
            <a:scene3d>
              <a:camera prst="orthographicFront">
                <a:rot lat="0" lon="0" rev="2040000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400" dirty="0">
                  <a:latin typeface="Arial" pitchFamily="34" charset="0"/>
                  <a:cs typeface="Arial" pitchFamily="34" charset="0"/>
                </a:rPr>
                <a:t>bank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676400" y="2667000"/>
              <a:ext cx="767881" cy="461553"/>
            </a:xfrm>
            <a:prstGeom prst="rect">
              <a:avLst/>
            </a:prstGeom>
            <a:noFill/>
            <a:scene3d>
              <a:camera prst="orthographicFront">
                <a:rot lat="0" lon="0" rev="2100000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400" dirty="0">
                  <a:latin typeface="Arial" pitchFamily="34" charset="0"/>
                  <a:cs typeface="Arial" pitchFamily="34" charset="0"/>
                </a:rPr>
                <a:t>loan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62000" y="2971800"/>
              <a:ext cx="1109197" cy="461553"/>
            </a:xfrm>
            <a:prstGeom prst="rect">
              <a:avLst/>
            </a:prstGeom>
            <a:noFill/>
            <a:scene3d>
              <a:camera prst="orthographicFront">
                <a:rot lat="0" lon="0" rev="60000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400" dirty="0">
                  <a:latin typeface="Arial" pitchFamily="34" charset="0"/>
                  <a:cs typeface="Arial" pitchFamily="34" charset="0"/>
                </a:rPr>
                <a:t>money</a:t>
              </a:r>
            </a:p>
          </p:txBody>
        </p:sp>
      </p:grp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2362200" y="5029201"/>
            <a:ext cx="1659060" cy="1300057"/>
            <a:chOff x="838200" y="5029200"/>
            <a:chExt cx="1658962" cy="1299759"/>
          </a:xfrm>
        </p:grpSpPr>
        <p:sp>
          <p:nvSpPr>
            <p:cNvPr id="14" name="TextBox 13"/>
            <p:cNvSpPr txBox="1"/>
            <p:nvPr/>
          </p:nvSpPr>
          <p:spPr>
            <a:xfrm>
              <a:off x="838200" y="5029200"/>
              <a:ext cx="784143" cy="461559"/>
            </a:xfrm>
            <a:prstGeom prst="rect">
              <a:avLst/>
            </a:prstGeom>
            <a:noFill/>
            <a:scene3d>
              <a:camera prst="orthographicFront">
                <a:rot lat="0" lon="0" rev="2040000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400" dirty="0">
                  <a:latin typeface="Arial" pitchFamily="34" charset="0"/>
                  <a:cs typeface="Arial" pitchFamily="34" charset="0"/>
                </a:rPr>
                <a:t>river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71600" y="5334000"/>
              <a:ext cx="1125562" cy="461559"/>
            </a:xfrm>
            <a:prstGeom prst="rect">
              <a:avLst/>
            </a:prstGeom>
            <a:noFill/>
            <a:scene3d>
              <a:camera prst="orthographicFront">
                <a:rot lat="0" lon="0" rev="30000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400" dirty="0">
                  <a:latin typeface="Arial" pitchFamily="34" charset="0"/>
                  <a:cs typeface="Arial" pitchFamily="34" charset="0"/>
                </a:rPr>
                <a:t>stream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90600" y="5867400"/>
              <a:ext cx="853069" cy="461559"/>
            </a:xfrm>
            <a:prstGeom prst="rect">
              <a:avLst/>
            </a:prstGeom>
            <a:noFill/>
            <a:scene3d>
              <a:camera prst="orthographicFront">
                <a:rot lat="0" lon="0" rev="180000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400" dirty="0">
                  <a:latin typeface="Arial" pitchFamily="34" charset="0"/>
                  <a:cs typeface="Arial" pitchFamily="34" charset="0"/>
                </a:rPr>
                <a:t>bank</a:t>
              </a:r>
            </a:p>
          </p:txBody>
        </p:sp>
      </p:grp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096000" y="2667001"/>
            <a:ext cx="1398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Arial" charset="0"/>
              </a:rPr>
              <a:t>DOC 1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172200" y="4267201"/>
            <a:ext cx="1398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Arial" charset="0"/>
              </a:rPr>
              <a:t>DOC 2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172200" y="5715001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Arial" charset="0"/>
              </a:rPr>
              <a:t>DOC 3</a:t>
            </a:r>
          </a:p>
        </p:txBody>
      </p:sp>
      <p:grpSp>
        <p:nvGrpSpPr>
          <p:cNvPr id="5" name="Group 53"/>
          <p:cNvGrpSpPr>
            <a:grpSpLocks/>
          </p:cNvGrpSpPr>
          <p:nvPr/>
        </p:nvGrpSpPr>
        <p:grpSpPr bwMode="auto">
          <a:xfrm>
            <a:off x="3962400" y="2514600"/>
            <a:ext cx="2133600" cy="609600"/>
            <a:chOff x="2438400" y="2514600"/>
            <a:chExt cx="2133600" cy="609600"/>
          </a:xfrm>
        </p:grpSpPr>
        <p:cxnSp>
          <p:nvCxnSpPr>
            <p:cNvPr id="23" name="Straight Arrow Connector 22"/>
            <p:cNvCxnSpPr/>
            <p:nvPr/>
          </p:nvCxnSpPr>
          <p:spPr>
            <a:xfrm flipV="1">
              <a:off x="2438400" y="2895600"/>
              <a:ext cx="2133600" cy="228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05" name="TextBox 32"/>
            <p:cNvSpPr txBox="1">
              <a:spLocks noChangeArrowheads="1"/>
            </p:cNvSpPr>
            <p:nvPr/>
          </p:nvSpPr>
          <p:spPr bwMode="auto">
            <a:xfrm>
              <a:off x="3276600" y="2514600"/>
              <a:ext cx="68480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>
                  <a:latin typeface="Arial" charset="0"/>
                </a:rPr>
                <a:t>1.0</a:t>
              </a:r>
            </a:p>
          </p:txBody>
        </p: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3962400" y="5486398"/>
            <a:ext cx="2209800" cy="523220"/>
            <a:chOff x="2438400" y="5181600"/>
            <a:chExt cx="2209800" cy="522566"/>
          </a:xfrm>
        </p:grpSpPr>
        <p:cxnSp>
          <p:nvCxnSpPr>
            <p:cNvPr id="31" name="Straight Arrow Connector 30"/>
            <p:cNvCxnSpPr>
              <a:endCxn id="21" idx="1"/>
            </p:cNvCxnSpPr>
            <p:nvPr/>
          </p:nvCxnSpPr>
          <p:spPr>
            <a:xfrm>
              <a:off x="2438400" y="5562124"/>
              <a:ext cx="2209800" cy="10940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03" name="TextBox 33"/>
            <p:cNvSpPr txBox="1">
              <a:spLocks noChangeArrowheads="1"/>
            </p:cNvSpPr>
            <p:nvPr/>
          </p:nvSpPr>
          <p:spPr bwMode="auto">
            <a:xfrm>
              <a:off x="3352800" y="5181600"/>
              <a:ext cx="684803" cy="522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>
                  <a:latin typeface="Arial" charset="0"/>
                </a:rPr>
                <a:t>1.0</a:t>
              </a:r>
            </a:p>
          </p:txBody>
        </p:sp>
      </p:grp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3962400" y="3429000"/>
            <a:ext cx="2209800" cy="2362200"/>
            <a:chOff x="2438400" y="3124200"/>
            <a:chExt cx="2209800" cy="2362200"/>
          </a:xfrm>
        </p:grpSpPr>
        <p:grpSp>
          <p:nvGrpSpPr>
            <p:cNvPr id="20496" name="Group 43"/>
            <p:cNvGrpSpPr>
              <a:grpSpLocks/>
            </p:cNvGrpSpPr>
            <p:nvPr/>
          </p:nvGrpSpPr>
          <p:grpSpPr bwMode="auto">
            <a:xfrm>
              <a:off x="2438400" y="4224338"/>
              <a:ext cx="2209800" cy="1262062"/>
              <a:chOff x="2438400" y="4224338"/>
              <a:chExt cx="2209800" cy="1262062"/>
            </a:xfrm>
          </p:grpSpPr>
          <p:cxnSp>
            <p:nvCxnSpPr>
              <p:cNvPr id="26" name="Straight Arrow Connector 25"/>
              <p:cNvCxnSpPr>
                <a:endCxn id="19" idx="1"/>
              </p:cNvCxnSpPr>
              <p:nvPr/>
            </p:nvCxnSpPr>
            <p:spPr>
              <a:xfrm flipV="1">
                <a:off x="2438400" y="4224338"/>
                <a:ext cx="2209800" cy="126206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501" name="TextBox 34"/>
              <p:cNvSpPr txBox="1">
                <a:spLocks noChangeArrowheads="1"/>
              </p:cNvSpPr>
              <p:nvPr/>
            </p:nvSpPr>
            <p:spPr bwMode="auto">
              <a:xfrm>
                <a:off x="3352800" y="4267200"/>
                <a:ext cx="684803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charset="2"/>
                  <a:buChar char=""/>
                  <a:defRPr sz="2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charset="2"/>
                  <a:buChar char=""/>
                  <a:defRPr sz="2300">
                    <a:solidFill>
                      <a:schemeClr val="tx2"/>
                    </a:solidFill>
                    <a:latin typeface="Gill Sans MT" charset="0"/>
                    <a:ea typeface="ＭＳ Ｐゴシック" charset="-128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charset="2"/>
                  <a:buChar char="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charset="2"/>
                  <a:buChar char=""/>
                  <a:defRPr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800" b="1">
                    <a:latin typeface="Arial" charset="0"/>
                  </a:rPr>
                  <a:t>0.5</a:t>
                </a:r>
              </a:p>
            </p:txBody>
          </p:sp>
        </p:grpSp>
        <p:grpSp>
          <p:nvGrpSpPr>
            <p:cNvPr id="20497" name="Group 42"/>
            <p:cNvGrpSpPr>
              <a:grpSpLocks/>
            </p:cNvGrpSpPr>
            <p:nvPr/>
          </p:nvGrpSpPr>
          <p:grpSpPr bwMode="auto">
            <a:xfrm>
              <a:off x="2438400" y="3124200"/>
              <a:ext cx="2209800" cy="1100138"/>
              <a:chOff x="2438400" y="3124200"/>
              <a:chExt cx="2209800" cy="1100138"/>
            </a:xfrm>
          </p:grpSpPr>
          <p:cxnSp>
            <p:nvCxnSpPr>
              <p:cNvPr id="24" name="Straight Arrow Connector 23"/>
              <p:cNvCxnSpPr>
                <a:endCxn id="19" idx="1"/>
              </p:cNvCxnSpPr>
              <p:nvPr/>
            </p:nvCxnSpPr>
            <p:spPr>
              <a:xfrm>
                <a:off x="2438400" y="3124200"/>
                <a:ext cx="2209800" cy="110013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499" name="TextBox 35"/>
              <p:cNvSpPr txBox="1">
                <a:spLocks noChangeArrowheads="1"/>
              </p:cNvSpPr>
              <p:nvPr/>
            </p:nvSpPr>
            <p:spPr bwMode="auto">
              <a:xfrm>
                <a:off x="3352800" y="3276600"/>
                <a:ext cx="684803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charset="2"/>
                  <a:buChar char=""/>
                  <a:defRPr sz="2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charset="2"/>
                  <a:buChar char=""/>
                  <a:defRPr sz="2300">
                    <a:solidFill>
                      <a:schemeClr val="tx2"/>
                    </a:solidFill>
                    <a:latin typeface="Gill Sans MT" charset="0"/>
                    <a:ea typeface="ＭＳ Ｐゴシック" charset="-128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charset="2"/>
                  <a:buChar char="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charset="2"/>
                  <a:buChar char=""/>
                  <a:defRPr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800" b="1">
                    <a:latin typeface="Arial" charset="0"/>
                  </a:rPr>
                  <a:t>0.5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>
                <a:spLocks noChangeArrowheads="1"/>
              </p:cNvSpPr>
              <p:nvPr/>
            </p:nvSpPr>
            <p:spPr bwMode="auto">
              <a:xfrm>
                <a:off x="2514600" y="1219201"/>
                <a:ext cx="1524000" cy="646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charset="2"/>
                  <a:buChar char=""/>
                  <a:defRPr sz="2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1pPr>
                <a:lvl2pPr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charset="2"/>
                  <a:buChar char=""/>
                  <a:defRPr sz="2300">
                    <a:solidFill>
                      <a:schemeClr val="tx2"/>
                    </a:solidFill>
                    <a:latin typeface="Gill Sans MT" charset="0"/>
                    <a:ea typeface="ＭＳ Ｐゴシック" charset="-128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charset="2"/>
                  <a:buChar char="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charset="2"/>
                  <a:buChar char=""/>
                  <a:defRPr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9pPr>
              </a:lstStyle>
              <a:p>
                <a:pPr marL="0" lvl="1">
                  <a:spcBef>
                    <a:spcPct val="0"/>
                  </a:spcBef>
                  <a:buClrTx/>
                  <a:buSz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600" i="1" dirty="0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𝑃</m:t>
                      </m:r>
                      <m:r>
                        <a:rPr lang="en-US" altLang="en-US" sz="3600" i="1" dirty="0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altLang="en-US" sz="3600" i="1" dirty="0" err="1">
                          <a:solidFill>
                            <a:schemeClr val="tx1"/>
                          </a:solidFill>
                          <a:latin typeface="Cambria Math" charset="0"/>
                        </a:rPr>
                        <m:t>𝑤</m:t>
                      </m:r>
                      <m:r>
                        <a:rPr lang="en-US" altLang="en-US" sz="3600" i="1" dirty="0" err="1">
                          <a:solidFill>
                            <a:schemeClr val="tx1"/>
                          </a:solidFill>
                          <a:latin typeface="Cambria Math" charset="0"/>
                        </a:rPr>
                        <m:t>|</m:t>
                      </m:r>
                      <m:r>
                        <a:rPr lang="en-US" altLang="en-US" sz="3600" i="1" dirty="0" err="1">
                          <a:solidFill>
                            <a:schemeClr val="tx1"/>
                          </a:solidFill>
                          <a:latin typeface="Cambria Math" charset="0"/>
                        </a:rPr>
                        <m:t>𝑧</m:t>
                      </m:r>
                      <m:r>
                        <a:rPr lang="en-US" altLang="en-US" sz="3600" i="1" dirty="0">
                          <a:solidFill>
                            <a:schemeClr val="tx1"/>
                          </a:solidFill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altLang="en-US" sz="36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4600" y="1219201"/>
                <a:ext cx="1524000" cy="64611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>
                <a:spLocks noChangeArrowheads="1"/>
              </p:cNvSpPr>
              <p:nvPr/>
            </p:nvSpPr>
            <p:spPr bwMode="auto">
              <a:xfrm>
                <a:off x="4495800" y="1219201"/>
                <a:ext cx="1295400" cy="646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charset="2"/>
                  <a:buChar char=""/>
                  <a:defRPr sz="2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1pPr>
                <a:lvl2pPr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charset="2"/>
                  <a:buChar char=""/>
                  <a:defRPr sz="2300">
                    <a:solidFill>
                      <a:schemeClr val="tx2"/>
                    </a:solidFill>
                    <a:latin typeface="Gill Sans MT" charset="0"/>
                    <a:ea typeface="ＭＳ Ｐゴシック" charset="-128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charset="2"/>
                  <a:buChar char="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charset="2"/>
                  <a:buChar char=""/>
                  <a:defRPr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9pPr>
              </a:lstStyle>
              <a:p>
                <a:pPr marL="0" lvl="1">
                  <a:spcBef>
                    <a:spcPct val="0"/>
                  </a:spcBef>
                  <a:buClrTx/>
                  <a:buSz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600" i="1" dirty="0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𝑃</m:t>
                      </m:r>
                      <m:r>
                        <a:rPr lang="en-US" altLang="en-US" sz="3600" i="1" dirty="0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altLang="en-US" sz="3600" i="1" dirty="0" err="1">
                          <a:solidFill>
                            <a:schemeClr val="tx1"/>
                          </a:solidFill>
                          <a:latin typeface="Cambria Math" charset="0"/>
                        </a:rPr>
                        <m:t>𝑧</m:t>
                      </m:r>
                      <m:r>
                        <a:rPr lang="en-US" altLang="en-US" sz="3600" i="1" dirty="0" err="1">
                          <a:solidFill>
                            <a:schemeClr val="tx1"/>
                          </a:solidFill>
                          <a:latin typeface="Cambria Math" charset="0"/>
                        </a:rPr>
                        <m:t>|</m:t>
                      </m:r>
                      <m:r>
                        <a:rPr lang="en-US" altLang="en-US" sz="3600" i="1" dirty="0" err="1">
                          <a:solidFill>
                            <a:schemeClr val="tx1"/>
                          </a:solidFill>
                          <a:latin typeface="Cambria Math" charset="0"/>
                        </a:rPr>
                        <m:t>𝑑</m:t>
                      </m:r>
                      <m:r>
                        <a:rPr lang="en-US" altLang="en-US" sz="3200" i="1" dirty="0">
                          <a:solidFill>
                            <a:schemeClr val="tx1"/>
                          </a:solidFill>
                          <a:latin typeface="Cambria Math" charset="0"/>
                        </a:rPr>
                        <m:t>)</m:t>
                      </m:r>
                      <m:r>
                        <a:rPr lang="en-US" altLang="en-US" sz="2800" i="1" dirty="0">
                          <a:solidFill>
                            <a:schemeClr val="tx1"/>
                          </a:solidFill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altLang="en-US" sz="28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5800" y="1219201"/>
                <a:ext cx="1295400" cy="646113"/>
              </a:xfrm>
              <a:prstGeom prst="rect">
                <a:avLst/>
              </a:prstGeom>
              <a:blipFill rotWithShape="0">
                <a:blip r:embed="rId3"/>
                <a:stretch>
                  <a:fillRect r="-566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7467601" y="2514601"/>
            <a:ext cx="3073277" cy="954107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charset="0"/>
              </a:rPr>
              <a:t>money</a:t>
            </a:r>
            <a:r>
              <a:rPr lang="en-US" altLang="en-US" sz="3200" baseline="30000">
                <a:latin typeface="Arial" charset="0"/>
              </a:rPr>
              <a:t>1</a:t>
            </a:r>
            <a:r>
              <a:rPr lang="en-US" altLang="en-US" sz="2400">
                <a:latin typeface="Arial" charset="0"/>
              </a:rPr>
              <a:t> bank</a:t>
            </a:r>
            <a:r>
              <a:rPr lang="en-US" altLang="en-US" sz="3200" baseline="30000">
                <a:latin typeface="Arial" charset="0"/>
              </a:rPr>
              <a:t>1</a:t>
            </a:r>
            <a:r>
              <a:rPr lang="en-US" altLang="en-US" sz="2400">
                <a:latin typeface="Arial" charset="0"/>
              </a:rPr>
              <a:t>  loan</a:t>
            </a:r>
            <a:r>
              <a:rPr lang="en-US" altLang="en-US" sz="3200" baseline="30000">
                <a:latin typeface="Arial" charset="0"/>
              </a:rPr>
              <a:t>1</a:t>
            </a:r>
            <a:br>
              <a:rPr lang="en-US" altLang="en-US" sz="2400">
                <a:latin typeface="Arial" charset="0"/>
              </a:rPr>
            </a:br>
            <a:r>
              <a:rPr lang="en-US" altLang="en-US" sz="2400">
                <a:latin typeface="Arial" charset="0"/>
              </a:rPr>
              <a:t>bank</a:t>
            </a:r>
            <a:r>
              <a:rPr lang="en-US" altLang="en-US" sz="3200" baseline="30000">
                <a:latin typeface="Arial" charset="0"/>
              </a:rPr>
              <a:t>1</a:t>
            </a:r>
            <a:r>
              <a:rPr lang="en-US" altLang="en-US" sz="2400">
                <a:latin typeface="Arial" charset="0"/>
              </a:rPr>
              <a:t> money</a:t>
            </a:r>
            <a:r>
              <a:rPr lang="en-US" altLang="en-US" sz="3200" baseline="30000">
                <a:latin typeface="Arial" charset="0"/>
              </a:rPr>
              <a:t>1</a:t>
            </a:r>
            <a:r>
              <a:rPr lang="en-US" altLang="en-US" sz="2400">
                <a:latin typeface="Arial" charset="0"/>
              </a:rPr>
              <a:t> ...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7467601" y="5562601"/>
            <a:ext cx="3036409" cy="954107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charset="0"/>
              </a:rPr>
              <a:t>river</a:t>
            </a:r>
            <a:r>
              <a:rPr lang="en-US" altLang="en-US" sz="3200" baseline="30000">
                <a:latin typeface="Arial" charset="0"/>
              </a:rPr>
              <a:t>2</a:t>
            </a:r>
            <a:r>
              <a:rPr lang="en-US" altLang="en-US" sz="2400">
                <a:latin typeface="Arial" charset="0"/>
              </a:rPr>
              <a:t> stream</a:t>
            </a:r>
            <a:r>
              <a:rPr lang="en-US" altLang="en-US" sz="3200" baseline="30000">
                <a:latin typeface="Arial" charset="0"/>
              </a:rPr>
              <a:t>2</a:t>
            </a:r>
            <a:r>
              <a:rPr lang="en-US" altLang="en-US" sz="2400">
                <a:latin typeface="Arial" charset="0"/>
              </a:rPr>
              <a:t>  river</a:t>
            </a:r>
            <a:r>
              <a:rPr lang="en-US" altLang="en-US" sz="3200" baseline="30000">
                <a:latin typeface="Arial" charset="0"/>
              </a:rPr>
              <a:t>2</a:t>
            </a:r>
            <a:br>
              <a:rPr lang="en-US" altLang="en-US" sz="2400">
                <a:latin typeface="Arial" charset="0"/>
              </a:rPr>
            </a:br>
            <a:r>
              <a:rPr lang="en-US" altLang="en-US" sz="2400">
                <a:latin typeface="Arial" charset="0"/>
              </a:rPr>
              <a:t>bank</a:t>
            </a:r>
            <a:r>
              <a:rPr lang="en-US" altLang="en-US" sz="3200" baseline="30000">
                <a:latin typeface="Arial" charset="0"/>
              </a:rPr>
              <a:t>2</a:t>
            </a:r>
            <a:r>
              <a:rPr lang="en-US" altLang="en-US" sz="2400">
                <a:latin typeface="Arial" charset="0"/>
              </a:rPr>
              <a:t> stream</a:t>
            </a:r>
            <a:r>
              <a:rPr lang="en-US" altLang="en-US" sz="3200" baseline="30000">
                <a:latin typeface="Arial" charset="0"/>
              </a:rPr>
              <a:t>2</a:t>
            </a:r>
            <a:r>
              <a:rPr lang="en-US" altLang="en-US" sz="2400">
                <a:latin typeface="Arial" charset="0"/>
              </a:rPr>
              <a:t> ...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7467601" y="4114801"/>
            <a:ext cx="3089307" cy="954107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charset="0"/>
              </a:rPr>
              <a:t>money</a:t>
            </a:r>
            <a:r>
              <a:rPr lang="en-US" altLang="en-US" sz="3200" baseline="30000">
                <a:latin typeface="Arial" charset="0"/>
              </a:rPr>
              <a:t>1</a:t>
            </a:r>
            <a:r>
              <a:rPr lang="en-US" altLang="en-US" sz="2400">
                <a:latin typeface="Arial" charset="0"/>
              </a:rPr>
              <a:t> river</a:t>
            </a:r>
            <a:r>
              <a:rPr lang="en-US" altLang="en-US" sz="3200" baseline="30000">
                <a:latin typeface="Arial" charset="0"/>
              </a:rPr>
              <a:t>2</a:t>
            </a:r>
            <a:r>
              <a:rPr lang="en-US" altLang="en-US" sz="2400">
                <a:latin typeface="Arial" charset="0"/>
              </a:rPr>
              <a:t>  bank</a:t>
            </a:r>
            <a:r>
              <a:rPr lang="en-US" altLang="en-US" sz="3200" baseline="30000">
                <a:latin typeface="Arial" charset="0"/>
              </a:rPr>
              <a:t>1</a:t>
            </a:r>
            <a:br>
              <a:rPr lang="en-US" altLang="en-US" sz="2400">
                <a:latin typeface="Arial" charset="0"/>
              </a:rPr>
            </a:br>
            <a:r>
              <a:rPr lang="en-US" altLang="en-US" sz="2400">
                <a:latin typeface="Arial" charset="0"/>
              </a:rPr>
              <a:t>stream</a:t>
            </a:r>
            <a:r>
              <a:rPr lang="en-US" altLang="en-US" sz="3200" baseline="30000">
                <a:latin typeface="Arial" charset="0"/>
              </a:rPr>
              <a:t>2</a:t>
            </a:r>
            <a:r>
              <a:rPr lang="en-US" altLang="en-US" sz="2400">
                <a:latin typeface="Arial" charset="0"/>
              </a:rPr>
              <a:t> bank</a:t>
            </a:r>
            <a:r>
              <a:rPr lang="en-US" altLang="en-US" sz="3200" baseline="30000">
                <a:latin typeface="Arial" charset="0"/>
              </a:rPr>
              <a:t>2</a:t>
            </a:r>
            <a:r>
              <a:rPr lang="en-US" altLang="en-US" sz="2400">
                <a:latin typeface="Arial" charset="0"/>
              </a:rPr>
              <a:t> ...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B3782A4-9F6D-A34F-A74E-62CDF4695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1" grpId="0"/>
      <p:bldP spid="47" grpId="0"/>
      <p:bldP spid="48" grpId="0"/>
      <p:bldP spid="49" grpId="0" animBg="1"/>
      <p:bldP spid="50" grpId="0" animBg="1"/>
      <p:bldP spid="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Calculating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z</a:t>
            </a:r>
            <a:r>
              <a:rPr lang="en-US" altLang="en-US" baseline="-25000" dirty="0">
                <a:ea typeface="ＭＳ Ｐゴシック" charset="-128"/>
              </a:rPr>
              <a:t>1</a:t>
            </a:r>
            <a:r>
              <a:rPr lang="en-US" altLang="en-US" dirty="0">
                <a:ea typeface="ＭＳ Ｐゴシック" charset="-128"/>
              </a:rPr>
              <a:t> = {w</a:t>
            </a:r>
            <a:r>
              <a:rPr lang="en-US" altLang="en-US" baseline="-25000" dirty="0">
                <a:ea typeface="ＭＳ Ｐゴシック" charset="-128"/>
              </a:rPr>
              <a:t>1</a:t>
            </a:r>
            <a:r>
              <a:rPr lang="en-US" altLang="en-US" dirty="0">
                <a:ea typeface="ＭＳ Ｐゴシック" charset="-128"/>
              </a:rPr>
              <a:t>:0.8, w</a:t>
            </a:r>
            <a:r>
              <a:rPr lang="en-US" altLang="en-US" baseline="-25000" dirty="0">
                <a:ea typeface="ＭＳ Ｐゴシック" charset="-128"/>
              </a:rPr>
              <a:t>2</a:t>
            </a:r>
            <a:r>
              <a:rPr lang="en-US" altLang="en-US" dirty="0">
                <a:ea typeface="ＭＳ Ｐゴシック" charset="-128"/>
              </a:rPr>
              <a:t>:0.1, w</a:t>
            </a:r>
            <a:r>
              <a:rPr lang="en-US" altLang="en-US" baseline="-25000" dirty="0">
                <a:ea typeface="ＭＳ Ｐゴシック" charset="-128"/>
              </a:rPr>
              <a:t>3</a:t>
            </a:r>
            <a:r>
              <a:rPr lang="en-US" altLang="en-US" dirty="0">
                <a:ea typeface="ＭＳ Ｐゴシック" charset="-128"/>
              </a:rPr>
              <a:t>:0.1}</a:t>
            </a:r>
            <a:br>
              <a:rPr lang="en-US" altLang="en-US" dirty="0">
                <a:ea typeface="ＭＳ Ｐゴシック" charset="-128"/>
              </a:rPr>
            </a:br>
            <a:r>
              <a:rPr lang="en-US" altLang="en-US" dirty="0">
                <a:ea typeface="ＭＳ Ｐゴシック" charset="-128"/>
              </a:rPr>
              <a:t>z</a:t>
            </a:r>
            <a:r>
              <a:rPr lang="en-US" altLang="en-US" baseline="-25000" dirty="0">
                <a:ea typeface="ＭＳ Ｐゴシック" charset="-128"/>
              </a:rPr>
              <a:t>2</a:t>
            </a:r>
            <a:r>
              <a:rPr lang="en-US" altLang="en-US" dirty="0">
                <a:ea typeface="ＭＳ Ｐゴシック" charset="-128"/>
              </a:rPr>
              <a:t> = {w</a:t>
            </a:r>
            <a:r>
              <a:rPr lang="en-US" altLang="en-US" baseline="-25000" dirty="0">
                <a:ea typeface="ＭＳ Ｐゴシック" charset="-128"/>
              </a:rPr>
              <a:t>1</a:t>
            </a:r>
            <a:r>
              <a:rPr lang="en-US" altLang="en-US" dirty="0">
                <a:ea typeface="ＭＳ Ｐゴシック" charset="-128"/>
              </a:rPr>
              <a:t>:0.1, w</a:t>
            </a:r>
            <a:r>
              <a:rPr lang="en-US" altLang="en-US" baseline="-25000" dirty="0">
                <a:ea typeface="ＭＳ Ｐゴシック" charset="-128"/>
              </a:rPr>
              <a:t>2</a:t>
            </a:r>
            <a:r>
              <a:rPr lang="en-US" altLang="en-US" dirty="0">
                <a:ea typeface="ＭＳ Ｐゴシック" charset="-128"/>
              </a:rPr>
              <a:t>:0.2, w</a:t>
            </a:r>
            <a:r>
              <a:rPr lang="en-US" altLang="en-US" baseline="-25000" dirty="0">
                <a:ea typeface="ＭＳ Ｐゴシック" charset="-128"/>
              </a:rPr>
              <a:t>3</a:t>
            </a:r>
            <a:r>
              <a:rPr lang="en-US" altLang="en-US" dirty="0">
                <a:ea typeface="ＭＳ Ｐゴシック" charset="-128"/>
              </a:rPr>
              <a:t>:0.7}</a:t>
            </a:r>
            <a:br>
              <a:rPr lang="en-US" altLang="en-US" dirty="0">
                <a:ea typeface="ＭＳ Ｐゴシック" charset="-128"/>
              </a:rPr>
            </a:br>
            <a:endParaRPr lang="en-US" altLang="en-US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d’s topics are {z</a:t>
            </a:r>
            <a:r>
              <a:rPr lang="en-US" altLang="en-US" baseline="-25000" dirty="0">
                <a:ea typeface="ＭＳ Ｐゴシック" charset="-128"/>
              </a:rPr>
              <a:t>1</a:t>
            </a:r>
            <a:r>
              <a:rPr lang="en-US" altLang="en-US" dirty="0">
                <a:ea typeface="ＭＳ Ｐゴシック" charset="-128"/>
              </a:rPr>
              <a:t>: 0.9, z</a:t>
            </a:r>
            <a:r>
              <a:rPr lang="en-US" altLang="en-US" baseline="-25000" dirty="0">
                <a:ea typeface="ＭＳ Ｐゴシック" charset="-128"/>
              </a:rPr>
              <a:t>2</a:t>
            </a:r>
            <a:r>
              <a:rPr lang="en-US" altLang="en-US" dirty="0">
                <a:ea typeface="ＭＳ Ｐゴシック" charset="-128"/>
              </a:rPr>
              <a:t>:0.1}</a:t>
            </a:r>
            <a:br>
              <a:rPr lang="en-US" altLang="en-US" dirty="0">
                <a:ea typeface="ＭＳ Ｐゴシック" charset="-128"/>
              </a:rPr>
            </a:br>
            <a:r>
              <a:rPr lang="en-US" altLang="en-US" dirty="0">
                <a:ea typeface="ＭＳ Ｐゴシック" charset="-128"/>
              </a:rPr>
              <a:t>d has three terms {w</a:t>
            </a:r>
            <a:r>
              <a:rPr lang="en-US" altLang="en-US" baseline="-25000" dirty="0">
                <a:ea typeface="ＭＳ Ｐゴシック" charset="-128"/>
              </a:rPr>
              <a:t>3</a:t>
            </a:r>
            <a:r>
              <a:rPr lang="en-US" altLang="en-US" baseline="30000" dirty="0">
                <a:ea typeface="ＭＳ Ｐゴシック" charset="-128"/>
              </a:rPr>
              <a:t>2</a:t>
            </a:r>
            <a:r>
              <a:rPr lang="en-US" altLang="en-US" dirty="0">
                <a:ea typeface="ＭＳ Ｐゴシック" charset="-128"/>
              </a:rPr>
              <a:t>, w</a:t>
            </a:r>
            <a:r>
              <a:rPr lang="en-US" altLang="en-US" baseline="-25000" dirty="0">
                <a:ea typeface="ＭＳ Ｐゴシック" charset="-128"/>
              </a:rPr>
              <a:t>1</a:t>
            </a:r>
            <a:r>
              <a:rPr lang="en-US" altLang="en-US" baseline="30000" dirty="0">
                <a:ea typeface="ＭＳ Ｐゴシック" charset="-128"/>
              </a:rPr>
              <a:t>1</a:t>
            </a:r>
            <a:r>
              <a:rPr lang="en-US" altLang="en-US" dirty="0">
                <a:ea typeface="ＭＳ Ｐゴシック" charset="-128"/>
              </a:rPr>
              <a:t>, w</a:t>
            </a:r>
            <a:r>
              <a:rPr lang="en-US" altLang="en-US" baseline="-25000" dirty="0">
                <a:ea typeface="ＭＳ Ｐゴシック" charset="-128"/>
              </a:rPr>
              <a:t>2</a:t>
            </a:r>
            <a:r>
              <a:rPr lang="en-US" altLang="en-US" baseline="30000" dirty="0">
                <a:ea typeface="ＭＳ Ｐゴシック" charset="-128"/>
              </a:rPr>
              <a:t>1</a:t>
            </a:r>
            <a:r>
              <a:rPr lang="en-US" altLang="en-US" dirty="0">
                <a:ea typeface="ＭＳ Ｐゴシック" charset="-128"/>
              </a:rPr>
              <a:t>}. </a:t>
            </a:r>
            <a:br>
              <a:rPr lang="en-US" altLang="en-US" dirty="0">
                <a:ea typeface="ＭＳ Ｐゴシック" charset="-128"/>
              </a:rPr>
            </a:br>
            <a:endParaRPr lang="en-US" altLang="en-US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Q: What is the probability that a user will write such a document?</a:t>
            </a:r>
          </a:p>
          <a:p>
            <a:r>
              <a:rPr lang="en-US" altLang="en-US" dirty="0">
                <a:ea typeface="ＭＳ Ｐゴシック" charset="-128"/>
              </a:rPr>
              <a:t>A: (0.1*0.7)*(0.9*0.8)*(0.9*0.1)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5FC994-C04E-394B-9685-781C8C36E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3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Corpus Generation Probability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𝑇</m:t>
                    </m:r>
                  </m:oMath>
                </a14:m>
                <a:r>
                  <a:rPr lang="en-US" altLang="en-US" dirty="0">
                    <a:ea typeface="ＭＳ Ｐゴシック" charset="-128"/>
                  </a:rPr>
                  <a:t>: # topics</a:t>
                </a:r>
              </a:p>
              <a:p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𝐷</m:t>
                    </m:r>
                  </m:oMath>
                </a14:m>
                <a:r>
                  <a:rPr lang="en-US" altLang="en-US" dirty="0">
                    <a:ea typeface="ＭＳ Ｐゴシック" charset="-128"/>
                  </a:rPr>
                  <a:t>: # documents</a:t>
                </a:r>
              </a:p>
              <a:p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𝑀</m:t>
                    </m:r>
                  </m:oMath>
                </a14:m>
                <a:r>
                  <a:rPr lang="en-US" altLang="en-US" dirty="0">
                    <a:ea typeface="ＭＳ Ｐゴシック" charset="-128"/>
                  </a:rPr>
                  <a:t>: # words per document</a:t>
                </a:r>
              </a:p>
              <a:p>
                <a:r>
                  <a:rPr lang="en-US" altLang="en-US" dirty="0">
                    <a:ea typeface="ＭＳ Ｐゴシック" charset="-128"/>
                  </a:rPr>
                  <a:t>Probability of generating the corpus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charset="0"/>
                        <a:ea typeface="ＭＳ Ｐゴシック" charset="-128"/>
                      </a:rPr>
                      <m:t>𝐶</m:t>
                    </m:r>
                  </m:oMath>
                </a14:m>
                <a:br>
                  <a:rPr lang="en-US" altLang="en-US" dirty="0">
                    <a:ea typeface="ＭＳ Ｐゴシック" charset="-128"/>
                  </a:rPr>
                </a:b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</a:rPr>
                      <m:t>𝑃</m:t>
                    </m:r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 charset="0"/>
                            <a:ea typeface="ＭＳ Ｐゴシック" charset="-128"/>
                          </a:rPr>
                          <m:t>𝐶</m:t>
                        </m:r>
                      </m:e>
                    </m:d>
                    <m:r>
                      <a:rPr lang="en-US" altLang="en-US" b="0" i="1" smtClean="0">
                        <a:latin typeface="Cambria Math" charset="0"/>
                        <a:ea typeface="ＭＳ Ｐゴシック" charset="-128"/>
                      </a:rPr>
                      <m:t>=</m:t>
                    </m:r>
                    <m:nary>
                      <m:naryPr>
                        <m:chr m:val="∏"/>
                        <m:ctrlPr>
                          <a:rPr lang="is-IS" altLang="en-US" b="0" i="1" smtClean="0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en-US" b="0" i="1" smtClean="0">
                            <a:latin typeface="Cambria Math" charset="0"/>
                            <a:ea typeface="ＭＳ Ｐゴシック" charset="-128"/>
                          </a:rPr>
                          <m:t>𝑖</m:t>
                        </m:r>
                        <m:r>
                          <a:rPr lang="en-US" altLang="en-US" b="0" i="1" smtClean="0">
                            <a:latin typeface="Cambria Math" charset="0"/>
                            <a:ea typeface="ＭＳ Ｐゴシック" charset="-128"/>
                          </a:rPr>
                          <m:t>=1</m:t>
                        </m:r>
                      </m:sub>
                      <m:sup>
                        <m:r>
                          <a:rPr lang="en-US" altLang="en-US" b="0" i="1" smtClean="0">
                            <a:latin typeface="Cambria Math" charset="0"/>
                            <a:ea typeface="ＭＳ Ｐゴシック" charset="-128"/>
                          </a:rPr>
                          <m:t>𝐷</m:t>
                        </m:r>
                      </m:sup>
                      <m:e>
                        <m:d>
                          <m:dPr>
                            <m:ctrlPr>
                              <a:rPr lang="mr-IN" altLang="en-US" b="0" i="1" smtClean="0">
                                <a:latin typeface="Cambria Math" panose="02040503050406030204" pitchFamily="18" charset="0"/>
                                <a:ea typeface="ＭＳ Ｐゴシック" charset="-128"/>
                              </a:rPr>
                            </m:ctrlPr>
                          </m:dPr>
                          <m:e>
                            <m:nary>
                              <m:naryPr>
                                <m:chr m:val="∏"/>
                                <m:ctrlPr>
                                  <a:rPr lang="is-IS" altLang="en-US" b="0" i="1" smtClean="0">
                                    <a:latin typeface="Cambria Math" panose="02040503050406030204" pitchFamily="18" charset="0"/>
                                    <a:ea typeface="ＭＳ Ｐゴシック" charset="-128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altLang="en-US" b="0" i="1" smtClean="0">
                                    <a:latin typeface="Cambria Math" charset="0"/>
                                    <a:ea typeface="ＭＳ Ｐゴシック" charset="-128"/>
                                  </a:rPr>
                                  <m:t>𝑗</m:t>
                                </m:r>
                                <m:r>
                                  <a:rPr lang="en-US" altLang="en-US" b="0" i="1" smtClean="0">
                                    <a:latin typeface="Cambria Math" charset="0"/>
                                    <a:ea typeface="ＭＳ Ｐゴシック" charset="-128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altLang="en-US" b="0" i="1" smtClean="0">
                                    <a:latin typeface="Cambria Math" charset="0"/>
                                    <a:ea typeface="ＭＳ Ｐゴシック" charset="-128"/>
                                  </a:rPr>
                                  <m:t>𝑀</m:t>
                                </m:r>
                              </m:sup>
                              <m:e>
                                <m:d>
                                  <m:dPr>
                                    <m:ctrlPr>
                                      <a:rPr lang="mr-IN" altLang="en-US" b="0" i="1" smtClean="0">
                                        <a:latin typeface="Cambria Math" panose="02040503050406030204" pitchFamily="18" charset="0"/>
                                        <a:ea typeface="ＭＳ Ｐゴシック" charset="-128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en-US" b="0" i="1" smtClean="0">
                                        <a:latin typeface="Cambria Math" charset="0"/>
                                        <a:ea typeface="ＭＳ Ｐゴシック" charset="-128"/>
                                      </a:rPr>
                                      <m:t>𝑃</m:t>
                                    </m:r>
                                    <m:r>
                                      <a:rPr lang="en-US" altLang="en-US" b="0" i="1" smtClean="0">
                                        <a:latin typeface="Cambria Math" charset="0"/>
                                        <a:ea typeface="ＭＳ Ｐゴシック" charset="-128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altLang="en-US" b="0" i="1" smtClean="0">
                                            <a:latin typeface="Cambria Math" panose="02040503050406030204" pitchFamily="18" charset="0"/>
                                            <a:ea typeface="ＭＳ Ｐゴシック" charset="-128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en-US" b="0" i="1" smtClean="0">
                                            <a:latin typeface="Cambria Math" charset="0"/>
                                            <a:ea typeface="ＭＳ Ｐゴシック" charset="-128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altLang="en-US" b="0" i="1" smtClean="0">
                                            <a:latin typeface="Cambria Math" charset="0"/>
                                            <a:ea typeface="ＭＳ Ｐゴシック" charset="-128"/>
                                          </a:rPr>
                                          <m:t>𝑖</m:t>
                                        </m:r>
                                        <m:r>
                                          <a:rPr lang="en-US" altLang="en-US" b="0" i="1" smtClean="0">
                                            <a:latin typeface="Cambria Math" charset="0"/>
                                            <a:ea typeface="ＭＳ Ｐゴシック" charset="-128"/>
                                          </a:rPr>
                                          <m:t>,</m:t>
                                        </m:r>
                                        <m:r>
                                          <a:rPr lang="en-US" altLang="en-US" b="0" i="1" smtClean="0">
                                            <a:latin typeface="Cambria Math" charset="0"/>
                                            <a:ea typeface="ＭＳ Ｐゴシック" charset="-128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  <m:r>
                                      <a:rPr lang="en-US" altLang="en-US" b="0" i="1" smtClean="0">
                                        <a:latin typeface="Cambria Math" charset="0"/>
                                        <a:ea typeface="ＭＳ Ｐゴシック" charset="-128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US" altLang="en-US" b="0" i="1" smtClean="0">
                                            <a:latin typeface="Cambria Math" panose="02040503050406030204" pitchFamily="18" charset="0"/>
                                            <a:ea typeface="ＭＳ Ｐゴシック" charset="-128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en-US" b="0" i="1" smtClean="0">
                                            <a:latin typeface="Cambria Math" charset="0"/>
                                            <a:ea typeface="ＭＳ Ｐゴシック" charset="-128"/>
                                          </a:rPr>
                                          <m:t>𝑧</m:t>
                                        </m:r>
                                      </m:e>
                                      <m:sub>
                                        <m:r>
                                          <a:rPr lang="en-US" altLang="en-US" b="0" i="1" smtClean="0">
                                            <a:latin typeface="Cambria Math" charset="0"/>
                                            <a:ea typeface="ＭＳ Ｐゴシック" charset="-128"/>
                                          </a:rPr>
                                          <m:t>𝑖</m:t>
                                        </m:r>
                                        <m:r>
                                          <a:rPr lang="en-US" altLang="en-US" b="0" i="1" smtClean="0">
                                            <a:latin typeface="Cambria Math" charset="0"/>
                                            <a:ea typeface="ＭＳ Ｐゴシック" charset="-128"/>
                                          </a:rPr>
                                          <m:t>,</m:t>
                                        </m:r>
                                        <m:r>
                                          <a:rPr lang="en-US" altLang="en-US" b="0" i="1" smtClean="0">
                                            <a:latin typeface="Cambria Math" charset="0"/>
                                            <a:ea typeface="ＭＳ Ｐゴシック" charset="-128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  <m:r>
                                      <a:rPr lang="en-US" altLang="en-US" i="1">
                                        <a:latin typeface="Cambria Math" charset="0"/>
                                        <a:ea typeface="ＭＳ Ｐゴシック" charset="-128"/>
                                      </a:rPr>
                                      <m:t>)</m:t>
                                    </m:r>
                                    <m:r>
                                      <a:rPr lang="en-US" altLang="en-US" i="1">
                                        <a:latin typeface="Cambria Math" charset="0"/>
                                        <a:ea typeface="ＭＳ Ｐゴシック" charset="-128"/>
                                      </a:rPr>
                                      <m:t>𝑃</m:t>
                                    </m:r>
                                    <m:r>
                                      <a:rPr lang="en-US" altLang="en-US" i="1">
                                        <a:latin typeface="Cambria Math" charset="0"/>
                                        <a:ea typeface="ＭＳ Ｐゴシック" charset="-128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altLang="en-US" i="1">
                                            <a:latin typeface="Cambria Math" panose="02040503050406030204" pitchFamily="18" charset="0"/>
                                            <a:ea typeface="ＭＳ Ｐゴシック" charset="-128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en-US" i="1">
                                            <a:latin typeface="Cambria Math" charset="0"/>
                                            <a:ea typeface="ＭＳ Ｐゴシック" charset="-128"/>
                                          </a:rPr>
                                          <m:t>𝑧</m:t>
                                        </m:r>
                                      </m:e>
                                      <m:sub>
                                        <m:r>
                                          <a:rPr lang="en-US" altLang="en-US" i="1">
                                            <a:latin typeface="Cambria Math" charset="0"/>
                                            <a:ea typeface="ＭＳ Ｐゴシック" charset="-128"/>
                                          </a:rPr>
                                          <m:t>𝑖</m:t>
                                        </m:r>
                                        <m:r>
                                          <a:rPr lang="en-US" altLang="en-US" i="1">
                                            <a:latin typeface="Cambria Math" charset="0"/>
                                            <a:ea typeface="ＭＳ Ｐゴシック" charset="-128"/>
                                          </a:rPr>
                                          <m:t>,</m:t>
                                        </m:r>
                                        <m:r>
                                          <a:rPr lang="en-US" altLang="en-US" i="1">
                                            <a:latin typeface="Cambria Math" charset="0"/>
                                            <a:ea typeface="ＭＳ Ｐゴシック" charset="-128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  <m:r>
                                      <a:rPr lang="en-US" altLang="en-US" i="1">
                                        <a:latin typeface="Cambria Math" charset="0"/>
                                        <a:ea typeface="ＭＳ Ｐゴシック" charset="-128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US" altLang="en-US" i="1">
                                            <a:latin typeface="Cambria Math" panose="02040503050406030204" pitchFamily="18" charset="0"/>
                                            <a:ea typeface="ＭＳ Ｐゴシック" charset="-128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en-US" i="1">
                                            <a:latin typeface="Cambria Math" charset="0"/>
                                            <a:ea typeface="ＭＳ Ｐゴシック" charset="-128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altLang="en-US" i="1">
                                            <a:latin typeface="Cambria Math" charset="0"/>
                                            <a:ea typeface="ＭＳ Ｐゴシック" charset="-128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altLang="en-US" i="1">
                                        <a:latin typeface="Cambria Math" charset="0"/>
                                        <a:ea typeface="ＭＳ Ｐゴシック" charset="-128"/>
                                      </a:rPr>
                                      <m:t>)</m:t>
                                    </m:r>
                                  </m:e>
                                </m:d>
                              </m:e>
                            </m:nary>
                          </m:e>
                        </m:d>
                      </m:e>
                    </m:nary>
                  </m:oMath>
                </a14:m>
                <a:endParaRPr lang="en-US" altLang="en-US" i="1" dirty="0">
                  <a:ea typeface="ＭＳ Ｐゴシック" charset="-128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4FAE44-5AF3-F349-96D7-B2913BB5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5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Generative Model vs Inference (1)</a:t>
            </a:r>
          </a:p>
        </p:txBody>
      </p:sp>
      <p:grpSp>
        <p:nvGrpSpPr>
          <p:cNvPr id="23554" name="Group 9"/>
          <p:cNvGrpSpPr>
            <a:grpSpLocks/>
          </p:cNvGrpSpPr>
          <p:nvPr/>
        </p:nvGrpSpPr>
        <p:grpSpPr bwMode="auto">
          <a:xfrm>
            <a:off x="2133600" y="1981200"/>
            <a:ext cx="1828800" cy="4876800"/>
            <a:chOff x="4572000" y="1981200"/>
            <a:chExt cx="1828800" cy="4876800"/>
          </a:xfrm>
        </p:grpSpPr>
        <p:sp>
          <p:nvSpPr>
            <p:cNvPr id="23584" name="TextBox 5"/>
            <p:cNvSpPr txBox="1">
              <a:spLocks noChangeArrowheads="1"/>
            </p:cNvSpPr>
            <p:nvPr/>
          </p:nvSpPr>
          <p:spPr bwMode="auto">
            <a:xfrm>
              <a:off x="4572000" y="3962400"/>
              <a:ext cx="10633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latin typeface="Arial" charset="0"/>
                </a:rPr>
                <a:t>Topic 1</a:t>
              </a:r>
            </a:p>
          </p:txBody>
        </p:sp>
        <p:sp>
          <p:nvSpPr>
            <p:cNvPr id="23585" name="TextBox 6"/>
            <p:cNvSpPr txBox="1">
              <a:spLocks noChangeArrowheads="1"/>
            </p:cNvSpPr>
            <p:nvPr/>
          </p:nvSpPr>
          <p:spPr bwMode="auto">
            <a:xfrm>
              <a:off x="4648200" y="6457890"/>
              <a:ext cx="10633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latin typeface="Arial" charset="0"/>
                </a:rPr>
                <a:t>Topic 2</a:t>
              </a:r>
            </a:p>
          </p:txBody>
        </p:sp>
        <p:sp>
          <p:nvSpPr>
            <p:cNvPr id="8" name="Flowchart: Magnetic Disk 7"/>
            <p:cNvSpPr/>
            <p:nvPr/>
          </p:nvSpPr>
          <p:spPr>
            <a:xfrm>
              <a:off x="4724400" y="4419600"/>
              <a:ext cx="1676400" cy="2057400"/>
            </a:xfrm>
            <a:prstGeom prst="flowChartMagneticDisk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9" name="Flowchart: Magnetic Disk 8"/>
            <p:cNvSpPr/>
            <p:nvPr/>
          </p:nvSpPr>
          <p:spPr>
            <a:xfrm>
              <a:off x="4724400" y="1981200"/>
              <a:ext cx="1676400" cy="2057400"/>
            </a:xfrm>
            <a:prstGeom prst="flowChartMagneticDisk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23555" name="Group 51"/>
          <p:cNvGrpSpPr>
            <a:grpSpLocks/>
          </p:cNvGrpSpPr>
          <p:nvPr/>
        </p:nvGrpSpPr>
        <p:grpSpPr bwMode="auto">
          <a:xfrm>
            <a:off x="2286000" y="2667001"/>
            <a:ext cx="1682890" cy="1223851"/>
            <a:chOff x="762000" y="2667000"/>
            <a:chExt cx="1682281" cy="1223553"/>
          </a:xfrm>
        </p:grpSpPr>
        <p:sp>
          <p:nvSpPr>
            <p:cNvPr id="11" name="TextBox 10"/>
            <p:cNvSpPr txBox="1"/>
            <p:nvPr/>
          </p:nvSpPr>
          <p:spPr>
            <a:xfrm>
              <a:off x="1524000" y="3429000"/>
              <a:ext cx="852810" cy="461553"/>
            </a:xfrm>
            <a:prstGeom prst="rect">
              <a:avLst/>
            </a:prstGeom>
            <a:noFill/>
            <a:scene3d>
              <a:camera prst="orthographicFront">
                <a:rot lat="0" lon="0" rev="2040000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400" dirty="0">
                  <a:latin typeface="Arial" pitchFamily="34" charset="0"/>
                  <a:cs typeface="Arial" pitchFamily="34" charset="0"/>
                </a:rPr>
                <a:t>bank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676400" y="2667000"/>
              <a:ext cx="767881" cy="461553"/>
            </a:xfrm>
            <a:prstGeom prst="rect">
              <a:avLst/>
            </a:prstGeom>
            <a:noFill/>
            <a:scene3d>
              <a:camera prst="orthographicFront">
                <a:rot lat="0" lon="0" rev="2100000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400" dirty="0">
                  <a:latin typeface="Arial" pitchFamily="34" charset="0"/>
                  <a:cs typeface="Arial" pitchFamily="34" charset="0"/>
                </a:rPr>
                <a:t>loan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62000" y="2971800"/>
              <a:ext cx="1109197" cy="461553"/>
            </a:xfrm>
            <a:prstGeom prst="rect">
              <a:avLst/>
            </a:prstGeom>
            <a:noFill/>
            <a:scene3d>
              <a:camera prst="orthographicFront">
                <a:rot lat="0" lon="0" rev="60000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400" dirty="0">
                  <a:latin typeface="Arial" pitchFamily="34" charset="0"/>
                  <a:cs typeface="Arial" pitchFamily="34" charset="0"/>
                </a:rPr>
                <a:t>money</a:t>
              </a:r>
            </a:p>
          </p:txBody>
        </p:sp>
      </p:grpSp>
      <p:grpSp>
        <p:nvGrpSpPr>
          <p:cNvPr id="23556" name="Group 52"/>
          <p:cNvGrpSpPr>
            <a:grpSpLocks/>
          </p:cNvGrpSpPr>
          <p:nvPr/>
        </p:nvGrpSpPr>
        <p:grpSpPr bwMode="auto">
          <a:xfrm>
            <a:off x="2362200" y="5029201"/>
            <a:ext cx="1659060" cy="1300057"/>
            <a:chOff x="838200" y="5029200"/>
            <a:chExt cx="1658962" cy="1299759"/>
          </a:xfrm>
        </p:grpSpPr>
        <p:sp>
          <p:nvSpPr>
            <p:cNvPr id="14" name="TextBox 13"/>
            <p:cNvSpPr txBox="1"/>
            <p:nvPr/>
          </p:nvSpPr>
          <p:spPr>
            <a:xfrm>
              <a:off x="838200" y="5029200"/>
              <a:ext cx="784143" cy="461559"/>
            </a:xfrm>
            <a:prstGeom prst="rect">
              <a:avLst/>
            </a:prstGeom>
            <a:noFill/>
            <a:scene3d>
              <a:camera prst="orthographicFront">
                <a:rot lat="0" lon="0" rev="2040000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400" dirty="0">
                  <a:latin typeface="Arial" pitchFamily="34" charset="0"/>
                  <a:cs typeface="Arial" pitchFamily="34" charset="0"/>
                </a:rPr>
                <a:t>river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71600" y="5334000"/>
              <a:ext cx="1125562" cy="461559"/>
            </a:xfrm>
            <a:prstGeom prst="rect">
              <a:avLst/>
            </a:prstGeom>
            <a:noFill/>
            <a:scene3d>
              <a:camera prst="orthographicFront">
                <a:rot lat="0" lon="0" rev="30000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400" dirty="0">
                  <a:latin typeface="Arial" pitchFamily="34" charset="0"/>
                  <a:cs typeface="Arial" pitchFamily="34" charset="0"/>
                </a:rPr>
                <a:t>stream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90600" y="5867400"/>
              <a:ext cx="853069" cy="461559"/>
            </a:xfrm>
            <a:prstGeom prst="rect">
              <a:avLst/>
            </a:prstGeom>
            <a:noFill/>
            <a:scene3d>
              <a:camera prst="orthographicFront">
                <a:rot lat="0" lon="0" rev="180000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400" dirty="0">
                  <a:latin typeface="Arial" pitchFamily="34" charset="0"/>
                  <a:cs typeface="Arial" pitchFamily="34" charset="0"/>
                </a:rPr>
                <a:t>bank</a:t>
              </a:r>
            </a:p>
          </p:txBody>
        </p:sp>
      </p:grpSp>
      <p:sp>
        <p:nvSpPr>
          <p:cNvPr id="23557" name="TextBox 16"/>
          <p:cNvSpPr txBox="1">
            <a:spLocks noChangeArrowheads="1"/>
          </p:cNvSpPr>
          <p:nvPr/>
        </p:nvSpPr>
        <p:spPr bwMode="auto">
          <a:xfrm>
            <a:off x="6096000" y="2667001"/>
            <a:ext cx="1398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Arial" charset="0"/>
              </a:rPr>
              <a:t>DOC 1</a:t>
            </a:r>
          </a:p>
        </p:txBody>
      </p:sp>
      <p:sp>
        <p:nvSpPr>
          <p:cNvPr id="23558" name="TextBox 18"/>
          <p:cNvSpPr txBox="1">
            <a:spLocks noChangeArrowheads="1"/>
          </p:cNvSpPr>
          <p:nvPr/>
        </p:nvSpPr>
        <p:spPr bwMode="auto">
          <a:xfrm>
            <a:off x="6172200" y="4267201"/>
            <a:ext cx="1398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Arial" charset="0"/>
              </a:rPr>
              <a:t>DOC 2</a:t>
            </a:r>
          </a:p>
        </p:txBody>
      </p:sp>
      <p:sp>
        <p:nvSpPr>
          <p:cNvPr id="23559" name="TextBox 20"/>
          <p:cNvSpPr txBox="1">
            <a:spLocks noChangeArrowheads="1"/>
          </p:cNvSpPr>
          <p:nvPr/>
        </p:nvSpPr>
        <p:spPr bwMode="auto">
          <a:xfrm>
            <a:off x="6172200" y="5715001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Arial" charset="0"/>
              </a:rPr>
              <a:t>DOC 3</a:t>
            </a:r>
          </a:p>
        </p:txBody>
      </p:sp>
      <p:grpSp>
        <p:nvGrpSpPr>
          <p:cNvPr id="23560" name="Group 53"/>
          <p:cNvGrpSpPr>
            <a:grpSpLocks/>
          </p:cNvGrpSpPr>
          <p:nvPr/>
        </p:nvGrpSpPr>
        <p:grpSpPr bwMode="auto">
          <a:xfrm>
            <a:off x="3962400" y="2514600"/>
            <a:ext cx="2133600" cy="609600"/>
            <a:chOff x="2438400" y="2514600"/>
            <a:chExt cx="2133600" cy="609600"/>
          </a:xfrm>
        </p:grpSpPr>
        <p:cxnSp>
          <p:nvCxnSpPr>
            <p:cNvPr id="23" name="Straight Arrow Connector 22"/>
            <p:cNvCxnSpPr/>
            <p:nvPr/>
          </p:nvCxnSpPr>
          <p:spPr>
            <a:xfrm flipV="1">
              <a:off x="2438400" y="2895600"/>
              <a:ext cx="2133600" cy="228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77" name="TextBox 32"/>
            <p:cNvSpPr txBox="1">
              <a:spLocks noChangeArrowheads="1"/>
            </p:cNvSpPr>
            <p:nvPr/>
          </p:nvSpPr>
          <p:spPr bwMode="auto">
            <a:xfrm>
              <a:off x="3276600" y="2514600"/>
              <a:ext cx="68480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>
                  <a:latin typeface="Arial" charset="0"/>
                </a:rPr>
                <a:t>1.0</a:t>
              </a:r>
            </a:p>
          </p:txBody>
        </p:sp>
      </p:grpSp>
      <p:grpSp>
        <p:nvGrpSpPr>
          <p:cNvPr id="23561" name="Group 44"/>
          <p:cNvGrpSpPr>
            <a:grpSpLocks/>
          </p:cNvGrpSpPr>
          <p:nvPr/>
        </p:nvGrpSpPr>
        <p:grpSpPr bwMode="auto">
          <a:xfrm>
            <a:off x="3962400" y="5486398"/>
            <a:ext cx="2209800" cy="523220"/>
            <a:chOff x="2438400" y="5181600"/>
            <a:chExt cx="2209800" cy="522566"/>
          </a:xfrm>
        </p:grpSpPr>
        <p:cxnSp>
          <p:nvCxnSpPr>
            <p:cNvPr id="31" name="Straight Arrow Connector 30"/>
            <p:cNvCxnSpPr>
              <a:endCxn id="23559" idx="1"/>
            </p:cNvCxnSpPr>
            <p:nvPr/>
          </p:nvCxnSpPr>
          <p:spPr>
            <a:xfrm>
              <a:off x="2438400" y="5562124"/>
              <a:ext cx="2209800" cy="10940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75" name="TextBox 33"/>
            <p:cNvSpPr txBox="1">
              <a:spLocks noChangeArrowheads="1"/>
            </p:cNvSpPr>
            <p:nvPr/>
          </p:nvSpPr>
          <p:spPr bwMode="auto">
            <a:xfrm>
              <a:off x="3352800" y="5181600"/>
              <a:ext cx="684803" cy="522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charset="2"/>
                <a:buChar char=""/>
                <a:defRPr sz="2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charset="2"/>
                <a:buChar char=""/>
                <a:defRPr sz="2300">
                  <a:solidFill>
                    <a:schemeClr val="tx2"/>
                  </a:solidFill>
                  <a:latin typeface="Gill Sans MT" charset="0"/>
                  <a:ea typeface="ＭＳ Ｐゴシック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charset="2"/>
                <a:buChar char=""/>
                <a:defRPr sz="20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charset="2"/>
                <a:buChar char=""/>
                <a:defRPr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charset="2"/>
                <a:buChar char=""/>
                <a:defRPr sz="1600">
                  <a:solidFill>
                    <a:schemeClr val="tx1"/>
                  </a:solidFill>
                  <a:latin typeface="Gill Sans MT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>
                  <a:latin typeface="Arial" charset="0"/>
                </a:rPr>
                <a:t>1.0</a:t>
              </a:r>
            </a:p>
          </p:txBody>
        </p:sp>
      </p:grpSp>
      <p:grpSp>
        <p:nvGrpSpPr>
          <p:cNvPr id="23562" name="Group 45"/>
          <p:cNvGrpSpPr>
            <a:grpSpLocks/>
          </p:cNvGrpSpPr>
          <p:nvPr/>
        </p:nvGrpSpPr>
        <p:grpSpPr bwMode="auto">
          <a:xfrm>
            <a:off x="3962400" y="3429000"/>
            <a:ext cx="2209800" cy="2362200"/>
            <a:chOff x="2438400" y="3124200"/>
            <a:chExt cx="2209800" cy="2362200"/>
          </a:xfrm>
        </p:grpSpPr>
        <p:grpSp>
          <p:nvGrpSpPr>
            <p:cNvPr id="23568" name="Group 43"/>
            <p:cNvGrpSpPr>
              <a:grpSpLocks/>
            </p:cNvGrpSpPr>
            <p:nvPr/>
          </p:nvGrpSpPr>
          <p:grpSpPr bwMode="auto">
            <a:xfrm>
              <a:off x="2438400" y="4224338"/>
              <a:ext cx="2209800" cy="1262062"/>
              <a:chOff x="2438400" y="4224338"/>
              <a:chExt cx="2209800" cy="1262062"/>
            </a:xfrm>
          </p:grpSpPr>
          <p:cxnSp>
            <p:nvCxnSpPr>
              <p:cNvPr id="26" name="Straight Arrow Connector 25"/>
              <p:cNvCxnSpPr>
                <a:endCxn id="23558" idx="1"/>
              </p:cNvCxnSpPr>
              <p:nvPr/>
            </p:nvCxnSpPr>
            <p:spPr>
              <a:xfrm flipV="1">
                <a:off x="2438400" y="4224338"/>
                <a:ext cx="2209800" cy="126206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573" name="TextBox 34"/>
              <p:cNvSpPr txBox="1">
                <a:spLocks noChangeArrowheads="1"/>
              </p:cNvSpPr>
              <p:nvPr/>
            </p:nvSpPr>
            <p:spPr bwMode="auto">
              <a:xfrm>
                <a:off x="3352800" y="4267200"/>
                <a:ext cx="684803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charset="2"/>
                  <a:buChar char=""/>
                  <a:defRPr sz="2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charset="2"/>
                  <a:buChar char=""/>
                  <a:defRPr sz="2300">
                    <a:solidFill>
                      <a:schemeClr val="tx2"/>
                    </a:solidFill>
                    <a:latin typeface="Gill Sans MT" charset="0"/>
                    <a:ea typeface="ＭＳ Ｐゴシック" charset="-128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charset="2"/>
                  <a:buChar char="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charset="2"/>
                  <a:buChar char=""/>
                  <a:defRPr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800" b="1">
                    <a:latin typeface="Arial" charset="0"/>
                  </a:rPr>
                  <a:t>0.5</a:t>
                </a:r>
              </a:p>
            </p:txBody>
          </p:sp>
        </p:grpSp>
        <p:grpSp>
          <p:nvGrpSpPr>
            <p:cNvPr id="23569" name="Group 42"/>
            <p:cNvGrpSpPr>
              <a:grpSpLocks/>
            </p:cNvGrpSpPr>
            <p:nvPr/>
          </p:nvGrpSpPr>
          <p:grpSpPr bwMode="auto">
            <a:xfrm>
              <a:off x="2438400" y="3124200"/>
              <a:ext cx="2209800" cy="1100138"/>
              <a:chOff x="2438400" y="3124200"/>
              <a:chExt cx="2209800" cy="1100138"/>
            </a:xfrm>
          </p:grpSpPr>
          <p:cxnSp>
            <p:nvCxnSpPr>
              <p:cNvPr id="24" name="Straight Arrow Connector 23"/>
              <p:cNvCxnSpPr>
                <a:endCxn id="23558" idx="1"/>
              </p:cNvCxnSpPr>
              <p:nvPr/>
            </p:nvCxnSpPr>
            <p:spPr>
              <a:xfrm>
                <a:off x="2438400" y="3124200"/>
                <a:ext cx="2209800" cy="110013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571" name="TextBox 35"/>
              <p:cNvSpPr txBox="1">
                <a:spLocks noChangeArrowheads="1"/>
              </p:cNvSpPr>
              <p:nvPr/>
            </p:nvSpPr>
            <p:spPr bwMode="auto">
              <a:xfrm>
                <a:off x="3352800" y="3276600"/>
                <a:ext cx="684803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charset="2"/>
                  <a:buChar char=""/>
                  <a:defRPr sz="2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charset="2"/>
                  <a:buChar char=""/>
                  <a:defRPr sz="2300">
                    <a:solidFill>
                      <a:schemeClr val="tx2"/>
                    </a:solidFill>
                    <a:latin typeface="Gill Sans MT" charset="0"/>
                    <a:ea typeface="ＭＳ Ｐゴシック" charset="-128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charset="2"/>
                  <a:buChar char=""/>
                  <a:defRPr sz="20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charset="2"/>
                  <a:buChar char=""/>
                  <a:defRPr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charset="2"/>
                  <a:buChar char=""/>
                  <a:defRPr sz="1600">
                    <a:solidFill>
                      <a:schemeClr val="tx1"/>
                    </a:solidFill>
                    <a:latin typeface="Gill Sans MT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800" b="1">
                    <a:latin typeface="Arial" charset="0"/>
                  </a:rPr>
                  <a:t>0.5</a:t>
                </a:r>
              </a:p>
            </p:txBody>
          </p:sp>
        </p:grpSp>
      </p:grpSp>
      <p:sp>
        <p:nvSpPr>
          <p:cNvPr id="23563" name="TextBox 46"/>
          <p:cNvSpPr txBox="1">
            <a:spLocks noChangeArrowheads="1"/>
          </p:cNvSpPr>
          <p:nvPr/>
        </p:nvSpPr>
        <p:spPr bwMode="auto">
          <a:xfrm>
            <a:off x="2514600" y="1219201"/>
            <a:ext cx="152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marL="0" lvl="1">
              <a:spcBef>
                <a:spcPct val="0"/>
              </a:spcBef>
              <a:buClrTx/>
              <a:buSzTx/>
              <a:buNone/>
            </a:pPr>
            <a:r>
              <a:rPr lang="en-US" altLang="en-US" sz="3600" i="1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US" altLang="en-US" sz="3600">
                <a:solidFill>
                  <a:schemeClr val="tx1"/>
                </a:solidFill>
                <a:latin typeface="Times" charset="0"/>
              </a:rPr>
              <a:t>(</a:t>
            </a:r>
            <a:r>
              <a:rPr lang="en-US" altLang="en-US" sz="3600" i="1">
                <a:solidFill>
                  <a:schemeClr val="tx1"/>
                </a:solidFill>
                <a:latin typeface="Times" charset="0"/>
              </a:rPr>
              <a:t>w|z</a:t>
            </a:r>
            <a:r>
              <a:rPr lang="en-US" altLang="en-US" sz="3600">
                <a:solidFill>
                  <a:schemeClr val="tx1"/>
                </a:solidFill>
                <a:latin typeface="Times" charset="0"/>
              </a:rPr>
              <a:t>)</a:t>
            </a:r>
            <a:endParaRPr lang="en-US" altLang="en-US" sz="36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3564" name="TextBox 47"/>
          <p:cNvSpPr txBox="1">
            <a:spLocks noChangeArrowheads="1"/>
          </p:cNvSpPr>
          <p:nvPr/>
        </p:nvSpPr>
        <p:spPr bwMode="auto">
          <a:xfrm>
            <a:off x="4495800" y="1219201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marL="0" lvl="1">
              <a:spcBef>
                <a:spcPct val="0"/>
              </a:spcBef>
              <a:buClrTx/>
              <a:buSzTx/>
              <a:buNone/>
            </a:pPr>
            <a:r>
              <a:rPr lang="en-US" altLang="en-US" sz="3600" i="1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US" altLang="en-US" sz="3600">
                <a:solidFill>
                  <a:schemeClr val="tx1"/>
                </a:solidFill>
                <a:latin typeface="Times" charset="0"/>
              </a:rPr>
              <a:t>(</a:t>
            </a:r>
            <a:r>
              <a:rPr lang="en-US" altLang="en-US" sz="3600" i="1">
                <a:solidFill>
                  <a:schemeClr val="tx1"/>
                </a:solidFill>
                <a:latin typeface="Times" charset="0"/>
              </a:rPr>
              <a:t>z|d</a:t>
            </a:r>
            <a:r>
              <a:rPr lang="en-US" altLang="en-US" sz="3200">
                <a:solidFill>
                  <a:schemeClr val="tx1"/>
                </a:solidFill>
                <a:latin typeface="Times" charset="0"/>
              </a:rPr>
              <a:t>)</a:t>
            </a:r>
            <a:r>
              <a:rPr lang="en-US" altLang="en-US" sz="280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23565" name="TextBox 48"/>
          <p:cNvSpPr txBox="1">
            <a:spLocks noChangeArrowheads="1"/>
          </p:cNvSpPr>
          <p:nvPr/>
        </p:nvSpPr>
        <p:spPr bwMode="auto">
          <a:xfrm>
            <a:off x="7467601" y="2514601"/>
            <a:ext cx="3073277" cy="954107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charset="0"/>
              </a:rPr>
              <a:t>money</a:t>
            </a:r>
            <a:r>
              <a:rPr lang="en-US" altLang="en-US" sz="3200" baseline="30000">
                <a:latin typeface="Arial" charset="0"/>
              </a:rPr>
              <a:t>1</a:t>
            </a:r>
            <a:r>
              <a:rPr lang="en-US" altLang="en-US" sz="2400">
                <a:latin typeface="Arial" charset="0"/>
              </a:rPr>
              <a:t> bank</a:t>
            </a:r>
            <a:r>
              <a:rPr lang="en-US" altLang="en-US" sz="3200" baseline="30000">
                <a:latin typeface="Arial" charset="0"/>
              </a:rPr>
              <a:t>1</a:t>
            </a:r>
            <a:r>
              <a:rPr lang="en-US" altLang="en-US" sz="2400">
                <a:latin typeface="Arial" charset="0"/>
              </a:rPr>
              <a:t>  loan</a:t>
            </a:r>
            <a:r>
              <a:rPr lang="en-US" altLang="en-US" sz="3200" baseline="30000">
                <a:latin typeface="Arial" charset="0"/>
              </a:rPr>
              <a:t>1</a:t>
            </a:r>
            <a:br>
              <a:rPr lang="en-US" altLang="en-US" sz="2400">
                <a:latin typeface="Arial" charset="0"/>
              </a:rPr>
            </a:br>
            <a:r>
              <a:rPr lang="en-US" altLang="en-US" sz="2400">
                <a:latin typeface="Arial" charset="0"/>
              </a:rPr>
              <a:t>bank</a:t>
            </a:r>
            <a:r>
              <a:rPr lang="en-US" altLang="en-US" sz="3200" baseline="30000">
                <a:latin typeface="Arial" charset="0"/>
              </a:rPr>
              <a:t>1</a:t>
            </a:r>
            <a:r>
              <a:rPr lang="en-US" altLang="en-US" sz="2400">
                <a:latin typeface="Arial" charset="0"/>
              </a:rPr>
              <a:t> money</a:t>
            </a:r>
            <a:r>
              <a:rPr lang="en-US" altLang="en-US" sz="3200" baseline="30000">
                <a:latin typeface="Arial" charset="0"/>
              </a:rPr>
              <a:t>1</a:t>
            </a:r>
            <a:r>
              <a:rPr lang="en-US" altLang="en-US" sz="2400">
                <a:latin typeface="Arial" charset="0"/>
              </a:rPr>
              <a:t> ...</a:t>
            </a:r>
          </a:p>
        </p:txBody>
      </p:sp>
      <p:sp>
        <p:nvSpPr>
          <p:cNvPr id="23566" name="TextBox 49"/>
          <p:cNvSpPr txBox="1">
            <a:spLocks noChangeArrowheads="1"/>
          </p:cNvSpPr>
          <p:nvPr/>
        </p:nvSpPr>
        <p:spPr bwMode="auto">
          <a:xfrm>
            <a:off x="7467601" y="5562601"/>
            <a:ext cx="3036409" cy="954107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charset="0"/>
              </a:rPr>
              <a:t>river</a:t>
            </a:r>
            <a:r>
              <a:rPr lang="en-US" altLang="en-US" sz="3200" baseline="30000">
                <a:latin typeface="Arial" charset="0"/>
              </a:rPr>
              <a:t>2</a:t>
            </a:r>
            <a:r>
              <a:rPr lang="en-US" altLang="en-US" sz="2400">
                <a:latin typeface="Arial" charset="0"/>
              </a:rPr>
              <a:t> stream</a:t>
            </a:r>
            <a:r>
              <a:rPr lang="en-US" altLang="en-US" sz="3200" baseline="30000">
                <a:latin typeface="Arial" charset="0"/>
              </a:rPr>
              <a:t>2</a:t>
            </a:r>
            <a:r>
              <a:rPr lang="en-US" altLang="en-US" sz="2400">
                <a:latin typeface="Arial" charset="0"/>
              </a:rPr>
              <a:t>  river</a:t>
            </a:r>
            <a:r>
              <a:rPr lang="en-US" altLang="en-US" sz="3200" baseline="30000">
                <a:latin typeface="Arial" charset="0"/>
              </a:rPr>
              <a:t>2</a:t>
            </a:r>
            <a:br>
              <a:rPr lang="en-US" altLang="en-US" sz="2400">
                <a:latin typeface="Arial" charset="0"/>
              </a:rPr>
            </a:br>
            <a:r>
              <a:rPr lang="en-US" altLang="en-US" sz="2400">
                <a:latin typeface="Arial" charset="0"/>
              </a:rPr>
              <a:t>bank</a:t>
            </a:r>
            <a:r>
              <a:rPr lang="en-US" altLang="en-US" sz="3200" baseline="30000">
                <a:latin typeface="Arial" charset="0"/>
              </a:rPr>
              <a:t>2</a:t>
            </a:r>
            <a:r>
              <a:rPr lang="en-US" altLang="en-US" sz="2400">
                <a:latin typeface="Arial" charset="0"/>
              </a:rPr>
              <a:t> stream</a:t>
            </a:r>
            <a:r>
              <a:rPr lang="en-US" altLang="en-US" sz="3200" baseline="30000">
                <a:latin typeface="Arial" charset="0"/>
              </a:rPr>
              <a:t>2</a:t>
            </a:r>
            <a:r>
              <a:rPr lang="en-US" altLang="en-US" sz="2400">
                <a:latin typeface="Arial" charset="0"/>
              </a:rPr>
              <a:t> ...</a:t>
            </a:r>
          </a:p>
        </p:txBody>
      </p:sp>
      <p:sp>
        <p:nvSpPr>
          <p:cNvPr id="23567" name="TextBox 50"/>
          <p:cNvSpPr txBox="1">
            <a:spLocks noChangeArrowheads="1"/>
          </p:cNvSpPr>
          <p:nvPr/>
        </p:nvSpPr>
        <p:spPr bwMode="auto">
          <a:xfrm>
            <a:off x="7467601" y="4114801"/>
            <a:ext cx="3089307" cy="954107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2"/>
              <a:buChar char=""/>
              <a:defRPr sz="2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charset="2"/>
              <a:buChar char=""/>
              <a:defRPr sz="2300">
                <a:solidFill>
                  <a:schemeClr val="tx2"/>
                </a:solidFill>
                <a:latin typeface="Gill Sans MT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charset="2"/>
              <a:buChar char=""/>
              <a:defRPr sz="20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charset="2"/>
              <a:buChar char=""/>
              <a:defRPr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>
                <a:solidFill>
                  <a:schemeClr val="tx1"/>
                </a:solidFill>
                <a:latin typeface="Gill Sans MT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charset="0"/>
              </a:rPr>
              <a:t>money</a:t>
            </a:r>
            <a:r>
              <a:rPr lang="en-US" altLang="en-US" sz="3200" baseline="30000">
                <a:latin typeface="Arial" charset="0"/>
              </a:rPr>
              <a:t>1</a:t>
            </a:r>
            <a:r>
              <a:rPr lang="en-US" altLang="en-US" sz="2400">
                <a:latin typeface="Arial" charset="0"/>
              </a:rPr>
              <a:t> river</a:t>
            </a:r>
            <a:r>
              <a:rPr lang="en-US" altLang="en-US" sz="3200" baseline="30000">
                <a:latin typeface="Arial" charset="0"/>
              </a:rPr>
              <a:t>2</a:t>
            </a:r>
            <a:r>
              <a:rPr lang="en-US" altLang="en-US" sz="2400">
                <a:latin typeface="Arial" charset="0"/>
              </a:rPr>
              <a:t>  bank</a:t>
            </a:r>
            <a:r>
              <a:rPr lang="en-US" altLang="en-US" sz="3200" baseline="30000">
                <a:latin typeface="Arial" charset="0"/>
              </a:rPr>
              <a:t>1</a:t>
            </a:r>
            <a:br>
              <a:rPr lang="en-US" altLang="en-US" sz="2400">
                <a:latin typeface="Arial" charset="0"/>
              </a:rPr>
            </a:br>
            <a:r>
              <a:rPr lang="en-US" altLang="en-US" sz="2400">
                <a:latin typeface="Arial" charset="0"/>
              </a:rPr>
              <a:t>stream</a:t>
            </a:r>
            <a:r>
              <a:rPr lang="en-US" altLang="en-US" sz="3200" baseline="30000">
                <a:latin typeface="Arial" charset="0"/>
              </a:rPr>
              <a:t>2</a:t>
            </a:r>
            <a:r>
              <a:rPr lang="en-US" altLang="en-US" sz="2400">
                <a:latin typeface="Arial" charset="0"/>
              </a:rPr>
              <a:t> bank</a:t>
            </a:r>
            <a:r>
              <a:rPr lang="en-US" altLang="en-US" sz="3200" baseline="30000">
                <a:latin typeface="Arial" charset="0"/>
              </a:rPr>
              <a:t>2</a:t>
            </a:r>
            <a:r>
              <a:rPr lang="en-US" altLang="en-US" sz="2400">
                <a:latin typeface="Arial" charset="0"/>
              </a:rPr>
              <a:t> ...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FB486A-2EA3-E145-B1AC-029A52DA2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222-7734-C843-81E5-089B27C5584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7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1274</Words>
  <Application>Microsoft Macintosh PowerPoint</Application>
  <PresentationFormat>Widescreen</PresentationFormat>
  <Paragraphs>256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Gill Sans MT</vt:lpstr>
      <vt:lpstr>Symbol</vt:lpstr>
      <vt:lpstr>Times</vt:lpstr>
      <vt:lpstr>Times New Roman</vt:lpstr>
      <vt:lpstr>Wingdings 3</vt:lpstr>
      <vt:lpstr>Office Theme</vt:lpstr>
      <vt:lpstr>Equation</vt:lpstr>
      <vt:lpstr>CS246: Latent Dirichlet Analysis</vt:lpstr>
      <vt:lpstr>LSI</vt:lpstr>
      <vt:lpstr>Probabilistic Approach</vt:lpstr>
      <vt:lpstr>Two Probability Vectors</vt:lpstr>
      <vt:lpstr>Probabilistic Topic Model</vt:lpstr>
      <vt:lpstr>Probabilistic Document Model</vt:lpstr>
      <vt:lpstr>Example: Calculating Probability</vt:lpstr>
      <vt:lpstr>Corpus Generation Probability</vt:lpstr>
      <vt:lpstr>Generative Model vs Inference (1)</vt:lpstr>
      <vt:lpstr>Generative Model vs Inference (2)</vt:lpstr>
      <vt:lpstr>Probabilistic Latent Semantic Index (pLSI)</vt:lpstr>
      <vt:lpstr>Problem of pLSI</vt:lpstr>
      <vt:lpstr>Latent Dirichlet Analysis (LDA)</vt:lpstr>
      <vt:lpstr>What is Dirichlet Distribution?</vt:lpstr>
      <vt:lpstr>Dirichlet Distribution</vt:lpstr>
      <vt:lpstr>Normalized Probability Vector and Simplex Plane</vt:lpstr>
      <vt:lpstr>Effect of ⍺ values</vt:lpstr>
      <vt:lpstr>Effect of ⍺ values</vt:lpstr>
      <vt:lpstr>Effect of ⍺ values</vt:lpstr>
      <vt:lpstr>Effect of ⍺ values</vt:lpstr>
      <vt:lpstr>Minor Correction</vt:lpstr>
      <vt:lpstr>Back to LDA Document Generation Model</vt:lpstr>
      <vt:lpstr>Symmetric Dirichlet Distribution</vt:lpstr>
      <vt:lpstr>Effect of ⍺ value on Symmetric Dirichlet</vt:lpstr>
      <vt:lpstr>Plate Notation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CS246: Latent Dirichlet Analysis</dc:title>
  <dc:creator>Junghoo Cho</dc:creator>
  <cp:lastModifiedBy>Junghoo Cho</cp:lastModifiedBy>
  <cp:revision>36</cp:revision>
  <dcterms:created xsi:type="dcterms:W3CDTF">2017-11-14T19:00:59Z</dcterms:created>
  <dcterms:modified xsi:type="dcterms:W3CDTF">2020-11-18T18:57:45Z</dcterms:modified>
</cp:coreProperties>
</file>